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fntdata" ContentType="application/x-fontdata"/>
  <Default Extension="xml" ContentType="application/xml"/>
  <Default Extension="tiff" ContentType="image/tiff"/>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presentation.xml" ContentType="application/vnd.openxmlformats-officedocument.presentationml.presentation.main+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4.xml" ContentType="application/vnd.openxmlformats-officedocument.presentationml.notesSlid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5.xml" ContentType="application/vnd.openxmlformats-officedocument.presentationml.notesSlide+xml"/>
  <Override PartName="/ppt/notesSlides/notesSlide6.xml" ContentType="application/vnd.openxmlformats-officedocument.presentationml.notesSlide+xml"/>
  <Override PartName="/ppt/slideLayouts/slideLayout5.xml" ContentType="application/vnd.openxmlformats-officedocument.presentationml.slideLayout+xml"/>
  <Override PartName="/ppt/notesSlides/notesSlide7.xml" ContentType="application/vnd.openxmlformats-officedocument.presentationml.notesSlide+xml"/>
  <Override PartName="/ppt/slideLayouts/slideLayout6.xml" ContentType="application/vnd.openxmlformats-officedocument.presentationml.slideLayout+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2.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8"/>
  </p:notesMasterIdLst>
  <p:sldIdLst>
    <p:sldId id="258" r:id="rId3"/>
    <p:sldId id="363"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9144000" cy="5143500" type="screen16x9"/>
  <p:notesSz cx="6858000" cy="9144000"/>
  <p:embeddedFontLst>
    <p:embeddedFont>
      <p:font typeface="Lato" panose="020F0502020204030203" pitchFamily="34" charset="77"/>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75D1"/>
    <a:srgbClr val="919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82"/>
    <p:restoredTop sz="94694"/>
  </p:normalViewPr>
  <p:slideViewPr>
    <p:cSldViewPr snapToGrid="0">
      <p:cViewPr varScale="1">
        <p:scale>
          <a:sx n="161" d="100"/>
          <a:sy n="161" d="100"/>
        </p:scale>
        <p:origin x="752"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28" Type="http://schemas.openxmlformats.org/officeDocument/2006/relationships/customXml" Target="../customXml/item2.xml"/><Relationship Id="rId10" Type="http://schemas.openxmlformats.org/officeDocument/2006/relationships/slide" Target="slides/slide8.xml"/><Relationship Id="rId19"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50985f7a2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50985f7a2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fca480ce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fca480ce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20931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fca480ce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fca480ce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we bring in the correlation view, we see that the red area in the attribute contribution view (left), having wines with similar sugar percentages, also have fixed acidity strongly correlating with pH or citric acid. So, the correlation view REFINES the explanation of the contribution view.</a:t>
            </a:r>
          </a:p>
        </p:txBody>
      </p:sp>
    </p:spTree>
    <p:extLst>
      <p:ext uri="{BB962C8B-B14F-4D97-AF65-F5344CB8AC3E}">
        <p14:creationId xmlns:p14="http://schemas.microsoft.com/office/powerpoint/2010/main" val="4172264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fca480ce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fca480ce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Refinement also works conversely: The correlation view (left) shows a big area where wines correlate strongly over sugar </a:t>
            </a:r>
            <a:r>
              <a:rPr lang="en-US" i="1" dirty="0"/>
              <a:t>vs</a:t>
            </a:r>
            <a:r>
              <a:rPr lang="en-US" i="0" dirty="0"/>
              <a:t> density. The attribute contribution view REFINES this by splitting that area into wines similar due to alcohol, chlorides, or acidity. So, the two views COMPLEMENT each other.</a:t>
            </a:r>
            <a:endParaRPr lang="en-US" dirty="0"/>
          </a:p>
        </p:txBody>
      </p:sp>
    </p:spTree>
    <p:extLst>
      <p:ext uri="{BB962C8B-B14F-4D97-AF65-F5344CB8AC3E}">
        <p14:creationId xmlns:p14="http://schemas.microsoft.com/office/powerpoint/2010/main" val="2357343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fca480ce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fca480ce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found several local explanations for the wine dataset using the contribution view and correlation view. Are those explanations SUFFICIENT? The dimensionality view helps answering this. The view (shown left for 85% of explained variance) shows that, top-left, the projection can be explained by roughly 3..5 dimensions. The combined correlation-contribution views give us 5 dimensions that explain this area. So we’re happy here. </a:t>
            </a:r>
            <a:br>
              <a:rPr lang="en-US" dirty="0"/>
            </a:br>
            <a:r>
              <a:rPr lang="en-US" dirty="0"/>
              <a:t>In contrast, bottom-right, the projection needs 6..8 dimensions to be explained. The combined correlation-contribution views give us, still, only 5 explanatory dimensions in this area. Hence, we need more dimensions to explain well here…</a:t>
            </a:r>
          </a:p>
        </p:txBody>
      </p:sp>
    </p:spTree>
    <p:extLst>
      <p:ext uri="{BB962C8B-B14F-4D97-AF65-F5344CB8AC3E}">
        <p14:creationId xmlns:p14="http://schemas.microsoft.com/office/powerpoint/2010/main" val="3194480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fca480ce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fca480ce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351295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fca480ce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fca480ce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1367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fca480ce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fca480ce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790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fca480ce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fca480ce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a:t>
            </a:r>
            <a:r>
              <a:rPr lang="en-US" dirty="0" err="1"/>
              <a:t>l_i^j</a:t>
            </a:r>
            <a:r>
              <a:rPr lang="en-US" dirty="0"/>
              <a:t> is low, dimension j contributes LITTLE to distances in </a:t>
            </a:r>
            <a:r>
              <a:rPr lang="en-US" dirty="0" err="1"/>
              <a:t>nbhood</a:t>
            </a:r>
            <a:r>
              <a:rPr lang="en-US" dirty="0"/>
              <a:t> around point </a:t>
            </a:r>
            <a:r>
              <a:rPr lang="en-US" dirty="0" err="1"/>
              <a:t>i</a:t>
            </a:r>
            <a:r>
              <a:rPr lang="en-US" dirty="0"/>
              <a:t>, so explains WELL why points there are similar</a:t>
            </a:r>
            <a:endParaRPr dirty="0"/>
          </a:p>
        </p:txBody>
      </p:sp>
    </p:spTree>
    <p:extLst>
      <p:ext uri="{BB962C8B-B14F-4D97-AF65-F5344CB8AC3E}">
        <p14:creationId xmlns:p14="http://schemas.microsoft.com/office/powerpoint/2010/main" val="1867948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fca480ce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fca480ce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0806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fca480ce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fca480ce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Total variance and minimal variance give very similar results</a:t>
            </a:r>
          </a:p>
          <a:p>
            <a:pPr marL="0" lvl="0" indent="0" algn="l" rtl="0">
              <a:spcBef>
                <a:spcPts val="0"/>
              </a:spcBef>
              <a:spcAft>
                <a:spcPts val="0"/>
              </a:spcAft>
              <a:buNone/>
            </a:pPr>
            <a:r>
              <a:rPr lang="en-US" dirty="0"/>
              <a:t>Edges of cube: data is there inherently 3D. Faces of cube: Data is there inherently 2D</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007424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fca480ce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fca480ce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different views help each other in explaining the data</a:t>
            </a:r>
          </a:p>
        </p:txBody>
      </p:sp>
    </p:spTree>
    <p:extLst>
      <p:ext uri="{BB962C8B-B14F-4D97-AF65-F5344CB8AC3E}">
        <p14:creationId xmlns:p14="http://schemas.microsoft.com/office/powerpoint/2010/main" val="2881033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fca480ce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fca480ce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n dimensions, we have n^2/2 possible correlations. Color-coding only shows the C (&lt;=10) most important ones. What to do when we have many dimensions, or want to examine specific correlations?</a:t>
            </a:r>
          </a:p>
          <a:p>
            <a:pPr marL="0" lvl="0" indent="0" algn="l" rtl="0">
              <a:spcBef>
                <a:spcPts val="0"/>
              </a:spcBef>
              <a:spcAft>
                <a:spcPts val="0"/>
              </a:spcAft>
              <a:buNone/>
            </a:pPr>
            <a:r>
              <a:rPr lang="en-US" dirty="0"/>
              <a:t>Take the left view, showing the strongest and most frequent correlations over all neighborhoods. The matrix view shows these correlations (color coded for C=8 variable-pairs). Blue cells indicate variable-pairs which are</a:t>
            </a:r>
            <a:br>
              <a:rPr lang="en-US" dirty="0"/>
            </a:br>
            <a:r>
              <a:rPr lang="en-US" dirty="0"/>
              <a:t>either weakly correlated or strongly correlated but over fewer points than the top 8 ones. We are e.g. interested to see where (if anywhere) are </a:t>
            </a:r>
            <a:r>
              <a:rPr lang="en-US" dirty="0" err="1"/>
              <a:t>FlyAsh</a:t>
            </a:r>
            <a:r>
              <a:rPr lang="en-US" dirty="0"/>
              <a:t> and </a:t>
            </a:r>
            <a:r>
              <a:rPr lang="en-US" dirty="0" err="1"/>
              <a:t>Caggr</a:t>
            </a:r>
            <a:r>
              <a:rPr lang="en-US" dirty="0"/>
              <a:t> correlated. We click in that cell of the matrix view.</a:t>
            </a:r>
          </a:p>
          <a:p>
            <a:pPr marL="0" lvl="0" indent="0" algn="l" rtl="0">
              <a:spcBef>
                <a:spcPts val="0"/>
              </a:spcBef>
              <a:spcAft>
                <a:spcPts val="0"/>
              </a:spcAft>
              <a:buNone/>
            </a:pPr>
            <a:r>
              <a:rPr lang="en-US" dirty="0"/>
              <a:t>Then, the color allocated to the last of the top-8 variable pairs (light blue, used for Water-</a:t>
            </a:r>
            <a:r>
              <a:rPr lang="en-US" dirty="0" err="1"/>
              <a:t>Caggr</a:t>
            </a:r>
            <a:r>
              <a:rPr lang="en-US" dirty="0"/>
              <a:t>) is removed from the matrix view, and allocated to show points where </a:t>
            </a:r>
            <a:r>
              <a:rPr lang="en-US" dirty="0" err="1"/>
              <a:t>FlyAsh</a:t>
            </a:r>
            <a:r>
              <a:rPr lang="en-US" dirty="0"/>
              <a:t> and </a:t>
            </a:r>
            <a:r>
              <a:rPr lang="en-US" dirty="0" err="1"/>
              <a:t>Caggr</a:t>
            </a:r>
            <a:r>
              <a:rPr lang="en-US" dirty="0"/>
              <a:t> are strongly correlated. See the right images: We discover a small, dense, neighborhood of points where this happens.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066545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fca480ce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fca480ce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28402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p>
        </p:txBody>
      </p:sp>
      <p:sp>
        <p:nvSpPr>
          <p:cNvPr id="3" name="ClipArt Placeholder 2"/>
          <p:cNvSpPr>
            <a:spLocks noGrp="1"/>
          </p:cNvSpPr>
          <p:nvPr>
            <p:ph type="clipArt" sz="half" idx="1"/>
          </p:nvPr>
        </p:nvSpPr>
        <p:spPr>
          <a:xfrm>
            <a:off x="457200" y="1200151"/>
            <a:ext cx="4038600" cy="3394472"/>
          </a:xfrm>
        </p:spPr>
        <p:txBody>
          <a:bodyPr/>
          <a:lstStyle/>
          <a:p>
            <a:pPr lvl="0"/>
            <a:endParaRPr lang="en-US" noProof="0"/>
          </a:p>
        </p:txBody>
      </p:sp>
      <p:sp>
        <p:nvSpPr>
          <p:cNvPr id="4" name="Text Placeholder 3"/>
          <p:cNvSpPr>
            <a:spLocks noGrp="1"/>
          </p:cNvSpPr>
          <p:nvPr>
            <p:ph type="body" sz="half" idx="2"/>
          </p:nvPr>
        </p:nvSpPr>
        <p:spPr>
          <a:xfrm>
            <a:off x="4648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D659C0E-B397-D54B-A0E0-E044FC4514F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4BF55C6-5567-D645-987A-86FF31E98E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F6C283A-6FE2-5F44-B771-C513010D953A}"/>
              </a:ext>
            </a:extLst>
          </p:cNvPr>
          <p:cNvSpPr>
            <a:spLocks noGrp="1" noChangeArrowheads="1"/>
          </p:cNvSpPr>
          <p:nvPr>
            <p:ph type="sldNum" sz="quarter" idx="12"/>
          </p:nvPr>
        </p:nvSpPr>
        <p:spPr>
          <a:ln/>
        </p:spPr>
        <p:txBody>
          <a:bodyPr/>
          <a:lstStyle>
            <a:lvl1pPr>
              <a:defRPr/>
            </a:lvl1pPr>
          </a:lstStyle>
          <a:p>
            <a:pPr>
              <a:defRPr/>
            </a:pPr>
            <a:fld id="{FB06EE25-D3C8-9B45-A7AA-A48E7D7BCBF3}" type="slidenum">
              <a:rPr lang="en-US" altLang="en-NL"/>
              <a:pPr>
                <a:defRPr/>
              </a:pPr>
              <a:t>‹#›</a:t>
            </a:fld>
            <a:endParaRPr lang="en-US" altLang="en-NL"/>
          </a:p>
        </p:txBody>
      </p:sp>
    </p:spTree>
    <p:extLst>
      <p:ext uri="{BB962C8B-B14F-4D97-AF65-F5344CB8AC3E}">
        <p14:creationId xmlns:p14="http://schemas.microsoft.com/office/powerpoint/2010/main" val="4089556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1pPr>
            <a:lvl2pPr lvl="1"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2pPr>
            <a:lvl3pPr lvl="2"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3pPr>
            <a:lvl4pPr lvl="3"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4pPr>
            <a:lvl5pPr lvl="4"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5pPr>
            <a:lvl6pPr lvl="5"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6pPr>
            <a:lvl7pPr lvl="6"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7pPr>
            <a:lvl8pPr lvl="7"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8pPr>
            <a:lvl9pPr lvl="8" rtl="0">
              <a:spcBef>
                <a:spcPts val="0"/>
              </a:spcBef>
              <a:spcAft>
                <a:spcPts val="0"/>
              </a:spcAft>
              <a:buClr>
                <a:schemeClr val="dk1"/>
              </a:buClr>
              <a:buSzPts val="2800"/>
              <a:buFont typeface="Lato"/>
              <a:buNone/>
              <a:defRPr sz="2800">
                <a:solidFill>
                  <a:schemeClr val="dk1"/>
                </a:solidFill>
                <a:latin typeface="Lato"/>
                <a:ea typeface="Lato"/>
                <a:cs typeface="Lato"/>
                <a:sym typeface="Lato"/>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Layout" Target="../slideLayouts/slideLayout11.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jpeg"/></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35.tiff"/><Relationship Id="rId7"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38.tiff"/><Relationship Id="rId5" Type="http://schemas.openxmlformats.org/officeDocument/2006/relationships/image" Target="../media/image37.tiff"/><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46.tiff"/></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7"/>
          <p:cNvSpPr txBox="1">
            <a:spLocks noGrp="1"/>
          </p:cNvSpPr>
          <p:nvPr>
            <p:ph type="ctrTitle"/>
          </p:nvPr>
        </p:nvSpPr>
        <p:spPr>
          <a:xfrm>
            <a:off x="311700" y="329657"/>
            <a:ext cx="8520600" cy="1021200"/>
          </a:xfrm>
          <a:prstGeom prst="rect">
            <a:avLst/>
          </a:prstGeom>
        </p:spPr>
        <p:txBody>
          <a:bodyPr spcFirstLastPara="1" wrap="square" lIns="91425" tIns="91425" rIns="91425" bIns="91425" anchor="b" anchorCtr="0">
            <a:noAutofit/>
          </a:bodyPr>
          <a:lstStyle/>
          <a:p>
            <a:pPr lvl="0"/>
            <a:r>
              <a:rPr lang="en-GB" sz="2600" dirty="0">
                <a:solidFill>
                  <a:srgbClr val="002060"/>
                </a:solidFill>
                <a:latin typeface="Lato"/>
                <a:ea typeface="Lato"/>
                <a:cs typeface="Lato"/>
                <a:sym typeface="Lato"/>
              </a:rPr>
              <a:t>Enhanced Attribute-Based Explanations of Multidimensional Projections </a:t>
            </a:r>
          </a:p>
        </p:txBody>
      </p:sp>
      <p:sp>
        <p:nvSpPr>
          <p:cNvPr id="111" name="Google Shape;111;p27"/>
          <p:cNvSpPr txBox="1">
            <a:spLocks noGrp="1"/>
          </p:cNvSpPr>
          <p:nvPr>
            <p:ph type="subTitle" idx="1"/>
          </p:nvPr>
        </p:nvSpPr>
        <p:spPr>
          <a:xfrm>
            <a:off x="311700" y="3972945"/>
            <a:ext cx="8106300" cy="655041"/>
          </a:xfrm>
          <a:prstGeom prst="rect">
            <a:avLst/>
          </a:prstGeom>
        </p:spPr>
        <p:txBody>
          <a:bodyPr spcFirstLastPara="1" wrap="square" lIns="91425" tIns="91425" rIns="91425" bIns="91425" anchor="t" anchorCtr="0">
            <a:noAutofit/>
          </a:bodyPr>
          <a:lstStyle/>
          <a:p>
            <a:pPr marL="0" lvl="0" indent="0" algn="l"/>
            <a:r>
              <a:rPr lang="en" sz="1600" dirty="0"/>
              <a:t>D. </a:t>
            </a:r>
            <a:r>
              <a:rPr lang="en-GB" sz="1600" dirty="0"/>
              <a:t>v</a:t>
            </a:r>
            <a:r>
              <a:rPr lang="en" sz="1600" dirty="0"/>
              <a:t>an Driel</a:t>
            </a:r>
            <a:r>
              <a:rPr lang="en" sz="1600" baseline="30000" dirty="0"/>
              <a:t>1</a:t>
            </a:r>
            <a:r>
              <a:rPr lang="en" sz="1600" dirty="0"/>
              <a:t>, X. Zhai</a:t>
            </a:r>
            <a:r>
              <a:rPr lang="en" sz="1600" baseline="30000" dirty="0"/>
              <a:t>1</a:t>
            </a:r>
            <a:r>
              <a:rPr lang="en" sz="1600" dirty="0"/>
              <a:t>, Z. Tian</a:t>
            </a:r>
            <a:r>
              <a:rPr lang="en" sz="1600" baseline="30000" dirty="0"/>
              <a:t>2</a:t>
            </a:r>
            <a:r>
              <a:rPr lang="en" sz="1600" dirty="0"/>
              <a:t>, A. Telea</a:t>
            </a:r>
            <a:r>
              <a:rPr lang="en" sz="1600" baseline="30000" dirty="0"/>
              <a:t>2</a:t>
            </a:r>
            <a:endParaRPr sz="1600" dirty="0"/>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a:p>
            <a:pPr marL="0" lvl="0" indent="0" algn="l" rtl="0">
              <a:spcBef>
                <a:spcPts val="0"/>
              </a:spcBef>
              <a:spcAft>
                <a:spcPts val="0"/>
              </a:spcAft>
              <a:buNone/>
            </a:pPr>
            <a:endParaRPr sz="1800" baseline="30000" dirty="0"/>
          </a:p>
          <a:p>
            <a:pPr marL="0" lvl="0" indent="0" algn="l" rtl="0">
              <a:spcBef>
                <a:spcPts val="0"/>
              </a:spcBef>
              <a:spcAft>
                <a:spcPts val="0"/>
              </a:spcAft>
              <a:buNone/>
            </a:pPr>
            <a:endParaRPr sz="1800" baseline="30000" dirty="0"/>
          </a:p>
        </p:txBody>
      </p:sp>
      <p:sp>
        <p:nvSpPr>
          <p:cNvPr id="112" name="Google Shape;112;p27"/>
          <p:cNvSpPr txBox="1"/>
          <p:nvPr/>
        </p:nvSpPr>
        <p:spPr>
          <a:xfrm>
            <a:off x="311700" y="4441079"/>
            <a:ext cx="4656000" cy="63471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baseline="30000" dirty="0">
                <a:solidFill>
                  <a:schemeClr val="dk2"/>
                </a:solidFill>
              </a:rPr>
              <a:t>1 </a:t>
            </a:r>
            <a:r>
              <a:rPr lang="en-US" sz="1100" dirty="0">
                <a:solidFill>
                  <a:schemeClr val="dk2"/>
                </a:solidFill>
              </a:rPr>
              <a:t>University of Groningen, the Netherlands</a:t>
            </a:r>
            <a:endParaRPr sz="1100" dirty="0">
              <a:solidFill>
                <a:schemeClr val="dk2"/>
              </a:solidFill>
            </a:endParaRPr>
          </a:p>
          <a:p>
            <a:pPr lvl="0">
              <a:lnSpc>
                <a:spcPct val="115000"/>
              </a:lnSpc>
              <a:buClr>
                <a:schemeClr val="dk1"/>
              </a:buClr>
              <a:buSzPts val="1100"/>
            </a:pPr>
            <a:r>
              <a:rPr lang="en-US" sz="1100" baseline="30000" dirty="0">
                <a:solidFill>
                  <a:schemeClr val="dk2"/>
                </a:solidFill>
              </a:rPr>
              <a:t>2 </a:t>
            </a:r>
            <a:r>
              <a:rPr lang="en-US" sz="1100" dirty="0">
                <a:solidFill>
                  <a:schemeClr val="dk2"/>
                </a:solidFill>
              </a:rPr>
              <a:t>Utrecht University, the Netherlands</a:t>
            </a:r>
            <a:endParaRPr sz="1100" baseline="30000" dirty="0">
              <a:solidFill>
                <a:schemeClr val="dk2"/>
              </a:solidFill>
            </a:endParaRPr>
          </a:p>
          <a:p>
            <a:pPr marL="0" lvl="0" indent="0" algn="l" rtl="0">
              <a:spcBef>
                <a:spcPts val="0"/>
              </a:spcBef>
              <a:spcAft>
                <a:spcPts val="0"/>
              </a:spcAft>
              <a:buClr>
                <a:srgbClr val="000000"/>
              </a:buClr>
              <a:buSzPts val="1100"/>
              <a:buFont typeface="Arial"/>
              <a:buNone/>
            </a:pPr>
            <a:endParaRPr sz="1200" dirty="0"/>
          </a:p>
        </p:txBody>
      </p:sp>
      <p:pic>
        <p:nvPicPr>
          <p:cNvPr id="6" name="Picture 5">
            <a:extLst>
              <a:ext uri="{FF2B5EF4-FFF2-40B4-BE49-F238E27FC236}">
                <a16:creationId xmlns:a16="http://schemas.microsoft.com/office/drawing/2014/main" id="{B48DFDA8-1B3B-C747-8533-0722CDE5594A}"/>
              </a:ext>
            </a:extLst>
          </p:cNvPr>
          <p:cNvPicPr>
            <a:picLocks noChangeAspect="1"/>
          </p:cNvPicPr>
          <p:nvPr/>
        </p:nvPicPr>
        <p:blipFill>
          <a:blip r:embed="rId3"/>
          <a:stretch>
            <a:fillRect/>
          </a:stretch>
        </p:blipFill>
        <p:spPr>
          <a:xfrm>
            <a:off x="6861257" y="4494475"/>
            <a:ext cx="1556743" cy="507121"/>
          </a:xfrm>
          <a:prstGeom prst="rect">
            <a:avLst/>
          </a:prstGeom>
        </p:spPr>
      </p:pic>
      <p:pic>
        <p:nvPicPr>
          <p:cNvPr id="7" name="Picture 11">
            <a:extLst>
              <a:ext uri="{FF2B5EF4-FFF2-40B4-BE49-F238E27FC236}">
                <a16:creationId xmlns:a16="http://schemas.microsoft.com/office/drawing/2014/main" id="{DE09D61C-7BE3-D546-A75F-F49007637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2348" y="4558329"/>
            <a:ext cx="1362075" cy="379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D39E666-155D-104D-875A-E75113AC3E2E}"/>
              </a:ext>
            </a:extLst>
          </p:cNvPr>
          <p:cNvPicPr>
            <a:picLocks noChangeAspect="1"/>
          </p:cNvPicPr>
          <p:nvPr/>
        </p:nvPicPr>
        <p:blipFill>
          <a:blip r:embed="rId5"/>
          <a:stretch>
            <a:fillRect/>
          </a:stretch>
        </p:blipFill>
        <p:spPr>
          <a:xfrm>
            <a:off x="3136608" y="1427689"/>
            <a:ext cx="2676796" cy="24274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4" name="Rectangle 3">
            <a:extLst>
              <a:ext uri="{FF2B5EF4-FFF2-40B4-BE49-F238E27FC236}">
                <a16:creationId xmlns:a16="http://schemas.microsoft.com/office/drawing/2014/main" id="{5512DBAF-B68A-284E-8D1B-94526FD47392}"/>
              </a:ext>
            </a:extLst>
          </p:cNvPr>
          <p:cNvSpPr/>
          <p:nvPr/>
        </p:nvSpPr>
        <p:spPr>
          <a:xfrm>
            <a:off x="232028" y="313015"/>
            <a:ext cx="7525858" cy="400110"/>
          </a:xfrm>
          <a:prstGeom prst="rect">
            <a:avLst/>
          </a:prstGeom>
        </p:spPr>
        <p:txBody>
          <a:bodyPr wrap="square">
            <a:spAutoFit/>
          </a:bodyPr>
          <a:lstStyle/>
          <a:p>
            <a:r>
              <a:rPr lang="en-GB" sz="2000" b="1" dirty="0">
                <a:solidFill>
                  <a:srgbClr val="002060"/>
                </a:solidFill>
                <a:latin typeface="Lato"/>
                <a:ea typeface="Lato"/>
                <a:cs typeface="Lato"/>
                <a:sym typeface="Lato"/>
              </a:rPr>
              <a:t>Example use-case</a:t>
            </a:r>
            <a:endParaRPr lang="en-NL" sz="2000" b="1" dirty="0"/>
          </a:p>
        </p:txBody>
      </p:sp>
      <p:sp>
        <p:nvSpPr>
          <p:cNvPr id="14" name="Rectangle 21">
            <a:extLst>
              <a:ext uri="{FF2B5EF4-FFF2-40B4-BE49-F238E27FC236}">
                <a16:creationId xmlns:a16="http://schemas.microsoft.com/office/drawing/2014/main" id="{DF736939-8AB8-F041-B991-2F8F63C46D93}"/>
              </a:ext>
            </a:extLst>
          </p:cNvPr>
          <p:cNvSpPr>
            <a:spLocks noChangeArrowheads="1"/>
          </p:cNvSpPr>
          <p:nvPr/>
        </p:nvSpPr>
        <p:spPr bwMode="auto">
          <a:xfrm>
            <a:off x="232028" y="920669"/>
            <a:ext cx="378180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b="1" dirty="0">
                <a:solidFill>
                  <a:srgbClr val="7575D1"/>
                </a:solidFill>
              </a:rPr>
              <a:t>Wine dataset (6497 samples, 12 attributes)</a:t>
            </a:r>
          </a:p>
        </p:txBody>
      </p:sp>
      <p:pic>
        <p:nvPicPr>
          <p:cNvPr id="10" name="Picture 9">
            <a:extLst>
              <a:ext uri="{FF2B5EF4-FFF2-40B4-BE49-F238E27FC236}">
                <a16:creationId xmlns:a16="http://schemas.microsoft.com/office/drawing/2014/main" id="{E60451A8-33FF-DB48-B275-00A8A8F73B1C}"/>
              </a:ext>
            </a:extLst>
          </p:cNvPr>
          <p:cNvPicPr>
            <a:picLocks noChangeAspect="1"/>
          </p:cNvPicPr>
          <p:nvPr/>
        </p:nvPicPr>
        <p:blipFill>
          <a:blip r:embed="rId3"/>
          <a:stretch>
            <a:fillRect/>
          </a:stretch>
        </p:blipFill>
        <p:spPr>
          <a:xfrm>
            <a:off x="310433" y="1573972"/>
            <a:ext cx="2694024" cy="2558840"/>
          </a:xfrm>
          <a:prstGeom prst="rect">
            <a:avLst/>
          </a:prstGeom>
        </p:spPr>
      </p:pic>
      <p:sp>
        <p:nvSpPr>
          <p:cNvPr id="11" name="Rectangle 21">
            <a:extLst>
              <a:ext uri="{FF2B5EF4-FFF2-40B4-BE49-F238E27FC236}">
                <a16:creationId xmlns:a16="http://schemas.microsoft.com/office/drawing/2014/main" id="{8BFC153D-455C-B44C-97F9-78A327517EE3}"/>
              </a:ext>
            </a:extLst>
          </p:cNvPr>
          <p:cNvSpPr>
            <a:spLocks noChangeArrowheads="1"/>
          </p:cNvSpPr>
          <p:nvPr/>
        </p:nvSpPr>
        <p:spPr bwMode="auto">
          <a:xfrm>
            <a:off x="375684" y="4222831"/>
            <a:ext cx="255069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b="1" dirty="0">
                <a:solidFill>
                  <a:schemeClr val="tx1"/>
                </a:solidFill>
              </a:rPr>
              <a:t>Raw projection (with LAMP)</a:t>
            </a:r>
            <a:br>
              <a:rPr lang="en-US" b="1" baseline="-25000" dirty="0">
                <a:solidFill>
                  <a:schemeClr val="tx1"/>
                </a:solidFill>
                <a:latin typeface="Times" pitchFamily="2" charset="0"/>
                <a:cs typeface="Arial" panose="020B0604020202020204" pitchFamily="34" charset="0"/>
              </a:rPr>
            </a:br>
            <a:r>
              <a:rPr lang="en-US" dirty="0">
                <a:solidFill>
                  <a:schemeClr val="tx1"/>
                </a:solidFill>
              </a:rPr>
              <a:t>Pretty uninformative</a:t>
            </a:r>
          </a:p>
        </p:txBody>
      </p:sp>
    </p:spTree>
    <p:extLst>
      <p:ext uri="{BB962C8B-B14F-4D97-AF65-F5344CB8AC3E}">
        <p14:creationId xmlns:p14="http://schemas.microsoft.com/office/powerpoint/2010/main" val="1578463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4" name="Rectangle 3">
            <a:extLst>
              <a:ext uri="{FF2B5EF4-FFF2-40B4-BE49-F238E27FC236}">
                <a16:creationId xmlns:a16="http://schemas.microsoft.com/office/drawing/2014/main" id="{5512DBAF-B68A-284E-8D1B-94526FD47392}"/>
              </a:ext>
            </a:extLst>
          </p:cNvPr>
          <p:cNvSpPr/>
          <p:nvPr/>
        </p:nvSpPr>
        <p:spPr>
          <a:xfrm>
            <a:off x="232028" y="313015"/>
            <a:ext cx="7525858" cy="400110"/>
          </a:xfrm>
          <a:prstGeom prst="rect">
            <a:avLst/>
          </a:prstGeom>
        </p:spPr>
        <p:txBody>
          <a:bodyPr wrap="square">
            <a:spAutoFit/>
          </a:bodyPr>
          <a:lstStyle/>
          <a:p>
            <a:r>
              <a:rPr lang="en-GB" sz="2000" b="1" dirty="0">
                <a:solidFill>
                  <a:srgbClr val="002060"/>
                </a:solidFill>
                <a:latin typeface="Lato"/>
                <a:ea typeface="Lato"/>
                <a:cs typeface="Lato"/>
                <a:sym typeface="Lato"/>
              </a:rPr>
              <a:t>Example use-case</a:t>
            </a:r>
            <a:endParaRPr lang="en-NL" sz="2000" b="1" dirty="0"/>
          </a:p>
        </p:txBody>
      </p:sp>
      <p:sp>
        <p:nvSpPr>
          <p:cNvPr id="14" name="Rectangle 21">
            <a:extLst>
              <a:ext uri="{FF2B5EF4-FFF2-40B4-BE49-F238E27FC236}">
                <a16:creationId xmlns:a16="http://schemas.microsoft.com/office/drawing/2014/main" id="{DF736939-8AB8-F041-B991-2F8F63C46D93}"/>
              </a:ext>
            </a:extLst>
          </p:cNvPr>
          <p:cNvSpPr>
            <a:spLocks noChangeArrowheads="1"/>
          </p:cNvSpPr>
          <p:nvPr/>
        </p:nvSpPr>
        <p:spPr bwMode="auto">
          <a:xfrm>
            <a:off x="232028" y="920669"/>
            <a:ext cx="378180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b="1" dirty="0">
                <a:solidFill>
                  <a:srgbClr val="7575D1"/>
                </a:solidFill>
              </a:rPr>
              <a:t>Wine dataset (6497 samples, 12 attributes)</a:t>
            </a:r>
          </a:p>
        </p:txBody>
      </p:sp>
      <p:pic>
        <p:nvPicPr>
          <p:cNvPr id="10" name="Picture 9">
            <a:extLst>
              <a:ext uri="{FF2B5EF4-FFF2-40B4-BE49-F238E27FC236}">
                <a16:creationId xmlns:a16="http://schemas.microsoft.com/office/drawing/2014/main" id="{E60451A8-33FF-DB48-B275-00A8A8F73B1C}"/>
              </a:ext>
            </a:extLst>
          </p:cNvPr>
          <p:cNvPicPr>
            <a:picLocks noChangeAspect="1"/>
          </p:cNvPicPr>
          <p:nvPr/>
        </p:nvPicPr>
        <p:blipFill>
          <a:blip r:embed="rId3"/>
          <a:stretch>
            <a:fillRect/>
          </a:stretch>
        </p:blipFill>
        <p:spPr>
          <a:xfrm>
            <a:off x="310433" y="1573972"/>
            <a:ext cx="2694024" cy="2558840"/>
          </a:xfrm>
          <a:prstGeom prst="rect">
            <a:avLst/>
          </a:prstGeom>
        </p:spPr>
      </p:pic>
      <p:sp>
        <p:nvSpPr>
          <p:cNvPr id="11" name="Rectangle 21">
            <a:extLst>
              <a:ext uri="{FF2B5EF4-FFF2-40B4-BE49-F238E27FC236}">
                <a16:creationId xmlns:a16="http://schemas.microsoft.com/office/drawing/2014/main" id="{8BFC153D-455C-B44C-97F9-78A327517EE3}"/>
              </a:ext>
            </a:extLst>
          </p:cNvPr>
          <p:cNvSpPr>
            <a:spLocks noChangeArrowheads="1"/>
          </p:cNvSpPr>
          <p:nvPr/>
        </p:nvSpPr>
        <p:spPr bwMode="auto">
          <a:xfrm>
            <a:off x="375684" y="4222831"/>
            <a:ext cx="255069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b="1" dirty="0">
                <a:solidFill>
                  <a:schemeClr val="tx1"/>
                </a:solidFill>
              </a:rPr>
              <a:t>Raw projection (with LAMP)</a:t>
            </a:r>
            <a:br>
              <a:rPr lang="en-US" b="1" baseline="-25000" dirty="0">
                <a:solidFill>
                  <a:schemeClr val="tx1"/>
                </a:solidFill>
                <a:latin typeface="Times" pitchFamily="2" charset="0"/>
                <a:cs typeface="Arial" panose="020B0604020202020204" pitchFamily="34" charset="0"/>
              </a:rPr>
            </a:br>
            <a:r>
              <a:rPr lang="en-US" dirty="0">
                <a:solidFill>
                  <a:schemeClr val="tx1"/>
                </a:solidFill>
              </a:rPr>
              <a:t>Pretty uninformative</a:t>
            </a:r>
          </a:p>
        </p:txBody>
      </p:sp>
      <p:pic>
        <p:nvPicPr>
          <p:cNvPr id="2" name="Picture 1">
            <a:extLst>
              <a:ext uri="{FF2B5EF4-FFF2-40B4-BE49-F238E27FC236}">
                <a16:creationId xmlns:a16="http://schemas.microsoft.com/office/drawing/2014/main" id="{81BD5F72-F318-6B40-AA36-F454B3074CA9}"/>
              </a:ext>
            </a:extLst>
          </p:cNvPr>
          <p:cNvPicPr>
            <a:picLocks noChangeAspect="1"/>
          </p:cNvPicPr>
          <p:nvPr/>
        </p:nvPicPr>
        <p:blipFill>
          <a:blip r:embed="rId4"/>
          <a:stretch>
            <a:fillRect/>
          </a:stretch>
        </p:blipFill>
        <p:spPr>
          <a:xfrm>
            <a:off x="3462564" y="1576039"/>
            <a:ext cx="3526064" cy="2646791"/>
          </a:xfrm>
          <a:prstGeom prst="rect">
            <a:avLst/>
          </a:prstGeom>
        </p:spPr>
      </p:pic>
      <p:sp>
        <p:nvSpPr>
          <p:cNvPr id="7" name="Rectangle 21">
            <a:extLst>
              <a:ext uri="{FF2B5EF4-FFF2-40B4-BE49-F238E27FC236}">
                <a16:creationId xmlns:a16="http://schemas.microsoft.com/office/drawing/2014/main" id="{247B7E24-6405-6347-AB13-E1A4C6C588FC}"/>
              </a:ext>
            </a:extLst>
          </p:cNvPr>
          <p:cNvSpPr>
            <a:spLocks noChangeArrowheads="1"/>
          </p:cNvSpPr>
          <p:nvPr/>
        </p:nvSpPr>
        <p:spPr bwMode="auto">
          <a:xfrm>
            <a:off x="3473119" y="4222832"/>
            <a:ext cx="2901756" cy="738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b="1" dirty="0">
                <a:solidFill>
                  <a:schemeClr val="tx1"/>
                </a:solidFill>
              </a:rPr>
              <a:t>Attribute contribution</a:t>
            </a:r>
          </a:p>
          <a:p>
            <a:pPr algn="ctr"/>
            <a:r>
              <a:rPr lang="en-US" dirty="0">
                <a:solidFill>
                  <a:schemeClr val="tx1"/>
                </a:solidFill>
              </a:rPr>
              <a:t>Data gets split into clusters having</a:t>
            </a:r>
          </a:p>
          <a:p>
            <a:pPr algn="ctr"/>
            <a:r>
              <a:rPr lang="en-US" dirty="0">
                <a:solidFill>
                  <a:schemeClr val="tx1"/>
                </a:solidFill>
              </a:rPr>
              <a:t>good single-attribute explanations</a:t>
            </a:r>
          </a:p>
        </p:txBody>
      </p:sp>
      <p:sp>
        <p:nvSpPr>
          <p:cNvPr id="9" name="Freeform 8">
            <a:extLst>
              <a:ext uri="{FF2B5EF4-FFF2-40B4-BE49-F238E27FC236}">
                <a16:creationId xmlns:a16="http://schemas.microsoft.com/office/drawing/2014/main" id="{9AAE9624-0F31-F646-A422-1DD77F04174D}"/>
              </a:ext>
            </a:extLst>
          </p:cNvPr>
          <p:cNvSpPr/>
          <p:nvPr/>
        </p:nvSpPr>
        <p:spPr>
          <a:xfrm>
            <a:off x="3664866" y="2111829"/>
            <a:ext cx="1415143" cy="1531257"/>
          </a:xfrm>
          <a:custGeom>
            <a:avLst/>
            <a:gdLst>
              <a:gd name="connsiteX0" fmla="*/ 304800 w 1415143"/>
              <a:gd name="connsiteY0" fmla="*/ 566057 h 1531257"/>
              <a:gd name="connsiteX1" fmla="*/ 275772 w 1415143"/>
              <a:gd name="connsiteY1" fmla="*/ 616857 h 1531257"/>
              <a:gd name="connsiteX2" fmla="*/ 239486 w 1415143"/>
              <a:gd name="connsiteY2" fmla="*/ 653142 h 1531257"/>
              <a:gd name="connsiteX3" fmla="*/ 210457 w 1415143"/>
              <a:gd name="connsiteY3" fmla="*/ 689428 h 1531257"/>
              <a:gd name="connsiteX4" fmla="*/ 174172 w 1415143"/>
              <a:gd name="connsiteY4" fmla="*/ 718457 h 1531257"/>
              <a:gd name="connsiteX5" fmla="*/ 166915 w 1415143"/>
              <a:gd name="connsiteY5" fmla="*/ 740228 h 1531257"/>
              <a:gd name="connsiteX6" fmla="*/ 152400 w 1415143"/>
              <a:gd name="connsiteY6" fmla="*/ 754742 h 1531257"/>
              <a:gd name="connsiteX7" fmla="*/ 137886 w 1415143"/>
              <a:gd name="connsiteY7" fmla="*/ 776514 h 1531257"/>
              <a:gd name="connsiteX8" fmla="*/ 116115 w 1415143"/>
              <a:gd name="connsiteY8" fmla="*/ 827314 h 1531257"/>
              <a:gd name="connsiteX9" fmla="*/ 101600 w 1415143"/>
              <a:gd name="connsiteY9" fmla="*/ 870857 h 1531257"/>
              <a:gd name="connsiteX10" fmla="*/ 72572 w 1415143"/>
              <a:gd name="connsiteY10" fmla="*/ 914400 h 1531257"/>
              <a:gd name="connsiteX11" fmla="*/ 50800 w 1415143"/>
              <a:gd name="connsiteY11" fmla="*/ 950685 h 1531257"/>
              <a:gd name="connsiteX12" fmla="*/ 36286 w 1415143"/>
              <a:gd name="connsiteY12" fmla="*/ 1001485 h 1531257"/>
              <a:gd name="connsiteX13" fmla="*/ 21772 w 1415143"/>
              <a:gd name="connsiteY13" fmla="*/ 1045028 h 1531257"/>
              <a:gd name="connsiteX14" fmla="*/ 14515 w 1415143"/>
              <a:gd name="connsiteY14" fmla="*/ 1066800 h 1531257"/>
              <a:gd name="connsiteX15" fmla="*/ 7257 w 1415143"/>
              <a:gd name="connsiteY15" fmla="*/ 1088571 h 1531257"/>
              <a:gd name="connsiteX16" fmla="*/ 0 w 1415143"/>
              <a:gd name="connsiteY16" fmla="*/ 1153885 h 1531257"/>
              <a:gd name="connsiteX17" fmla="*/ 7257 w 1415143"/>
              <a:gd name="connsiteY17" fmla="*/ 1197428 h 1531257"/>
              <a:gd name="connsiteX18" fmla="*/ 14515 w 1415143"/>
              <a:gd name="connsiteY18" fmla="*/ 1284514 h 1531257"/>
              <a:gd name="connsiteX19" fmla="*/ 36286 w 1415143"/>
              <a:gd name="connsiteY19" fmla="*/ 1357085 h 1531257"/>
              <a:gd name="connsiteX20" fmla="*/ 50800 w 1415143"/>
              <a:gd name="connsiteY20" fmla="*/ 1407885 h 1531257"/>
              <a:gd name="connsiteX21" fmla="*/ 65315 w 1415143"/>
              <a:gd name="connsiteY21" fmla="*/ 1422400 h 1531257"/>
              <a:gd name="connsiteX22" fmla="*/ 108857 w 1415143"/>
              <a:gd name="connsiteY22" fmla="*/ 1480457 h 1531257"/>
              <a:gd name="connsiteX23" fmla="*/ 174172 w 1415143"/>
              <a:gd name="connsiteY23" fmla="*/ 1509485 h 1531257"/>
              <a:gd name="connsiteX24" fmla="*/ 195943 w 1415143"/>
              <a:gd name="connsiteY24" fmla="*/ 1516742 h 1531257"/>
              <a:gd name="connsiteX25" fmla="*/ 217715 w 1415143"/>
              <a:gd name="connsiteY25" fmla="*/ 1524000 h 1531257"/>
              <a:gd name="connsiteX26" fmla="*/ 246743 w 1415143"/>
              <a:gd name="connsiteY26" fmla="*/ 1531257 h 1531257"/>
              <a:gd name="connsiteX27" fmla="*/ 362857 w 1415143"/>
              <a:gd name="connsiteY27" fmla="*/ 1524000 h 1531257"/>
              <a:gd name="connsiteX28" fmla="*/ 486229 w 1415143"/>
              <a:gd name="connsiteY28" fmla="*/ 1509485 h 1531257"/>
              <a:gd name="connsiteX29" fmla="*/ 515257 w 1415143"/>
              <a:gd name="connsiteY29" fmla="*/ 1502228 h 1531257"/>
              <a:gd name="connsiteX30" fmla="*/ 580572 w 1415143"/>
              <a:gd name="connsiteY30" fmla="*/ 1465942 h 1531257"/>
              <a:gd name="connsiteX31" fmla="*/ 602343 w 1415143"/>
              <a:gd name="connsiteY31" fmla="*/ 1444171 h 1531257"/>
              <a:gd name="connsiteX32" fmla="*/ 645886 w 1415143"/>
              <a:gd name="connsiteY32" fmla="*/ 1415142 h 1531257"/>
              <a:gd name="connsiteX33" fmla="*/ 682172 w 1415143"/>
              <a:gd name="connsiteY33" fmla="*/ 1378857 h 1531257"/>
              <a:gd name="connsiteX34" fmla="*/ 696686 w 1415143"/>
              <a:gd name="connsiteY34" fmla="*/ 1364342 h 1531257"/>
              <a:gd name="connsiteX35" fmla="*/ 703943 w 1415143"/>
              <a:gd name="connsiteY35" fmla="*/ 1342571 h 1531257"/>
              <a:gd name="connsiteX36" fmla="*/ 732972 w 1415143"/>
              <a:gd name="connsiteY36" fmla="*/ 1306285 h 1531257"/>
              <a:gd name="connsiteX37" fmla="*/ 740229 w 1415143"/>
              <a:gd name="connsiteY37" fmla="*/ 1284514 h 1531257"/>
              <a:gd name="connsiteX38" fmla="*/ 776515 w 1415143"/>
              <a:gd name="connsiteY38" fmla="*/ 1240971 h 1531257"/>
              <a:gd name="connsiteX39" fmla="*/ 783772 w 1415143"/>
              <a:gd name="connsiteY39" fmla="*/ 1219200 h 1531257"/>
              <a:gd name="connsiteX40" fmla="*/ 820057 w 1415143"/>
              <a:gd name="connsiteY40" fmla="*/ 1190171 h 1531257"/>
              <a:gd name="connsiteX41" fmla="*/ 856343 w 1415143"/>
              <a:gd name="connsiteY41" fmla="*/ 1168400 h 1531257"/>
              <a:gd name="connsiteX42" fmla="*/ 878115 w 1415143"/>
              <a:gd name="connsiteY42" fmla="*/ 1153885 h 1531257"/>
              <a:gd name="connsiteX43" fmla="*/ 899886 w 1415143"/>
              <a:gd name="connsiteY43" fmla="*/ 1146628 h 1531257"/>
              <a:gd name="connsiteX44" fmla="*/ 943429 w 1415143"/>
              <a:gd name="connsiteY44" fmla="*/ 1117600 h 1531257"/>
              <a:gd name="connsiteX45" fmla="*/ 965200 w 1415143"/>
              <a:gd name="connsiteY45" fmla="*/ 1103085 h 1531257"/>
              <a:gd name="connsiteX46" fmla="*/ 1001486 w 1415143"/>
              <a:gd name="connsiteY46" fmla="*/ 1066800 h 1531257"/>
              <a:gd name="connsiteX47" fmla="*/ 1016000 w 1415143"/>
              <a:gd name="connsiteY47" fmla="*/ 1045028 h 1531257"/>
              <a:gd name="connsiteX48" fmla="*/ 1023257 w 1415143"/>
              <a:gd name="connsiteY48" fmla="*/ 1023257 h 1531257"/>
              <a:gd name="connsiteX49" fmla="*/ 1037772 w 1415143"/>
              <a:gd name="connsiteY49" fmla="*/ 1008742 h 1531257"/>
              <a:gd name="connsiteX50" fmla="*/ 1066800 w 1415143"/>
              <a:gd name="connsiteY50" fmla="*/ 950685 h 1531257"/>
              <a:gd name="connsiteX51" fmla="*/ 1074057 w 1415143"/>
              <a:gd name="connsiteY51" fmla="*/ 928914 h 1531257"/>
              <a:gd name="connsiteX52" fmla="*/ 1103086 w 1415143"/>
              <a:gd name="connsiteY52" fmla="*/ 899885 h 1531257"/>
              <a:gd name="connsiteX53" fmla="*/ 1124857 w 1415143"/>
              <a:gd name="connsiteY53" fmla="*/ 878114 h 1531257"/>
              <a:gd name="connsiteX54" fmla="*/ 1139372 w 1415143"/>
              <a:gd name="connsiteY54" fmla="*/ 863600 h 1531257"/>
              <a:gd name="connsiteX55" fmla="*/ 1153886 w 1415143"/>
              <a:gd name="connsiteY55" fmla="*/ 849085 h 1531257"/>
              <a:gd name="connsiteX56" fmla="*/ 1161143 w 1415143"/>
              <a:gd name="connsiteY56" fmla="*/ 827314 h 1531257"/>
              <a:gd name="connsiteX57" fmla="*/ 1190172 w 1415143"/>
              <a:gd name="connsiteY57" fmla="*/ 791028 h 1531257"/>
              <a:gd name="connsiteX58" fmla="*/ 1211943 w 1415143"/>
              <a:gd name="connsiteY58" fmla="*/ 754742 h 1531257"/>
              <a:gd name="connsiteX59" fmla="*/ 1219200 w 1415143"/>
              <a:gd name="connsiteY59" fmla="*/ 732971 h 1531257"/>
              <a:gd name="connsiteX60" fmla="*/ 1248229 w 1415143"/>
              <a:gd name="connsiteY60" fmla="*/ 703942 h 1531257"/>
              <a:gd name="connsiteX61" fmla="*/ 1262743 w 1415143"/>
              <a:gd name="connsiteY61" fmla="*/ 660400 h 1531257"/>
              <a:gd name="connsiteX62" fmla="*/ 1277257 w 1415143"/>
              <a:gd name="connsiteY62" fmla="*/ 638628 h 1531257"/>
              <a:gd name="connsiteX63" fmla="*/ 1284515 w 1415143"/>
              <a:gd name="connsiteY63" fmla="*/ 616857 h 1531257"/>
              <a:gd name="connsiteX64" fmla="*/ 1320800 w 1415143"/>
              <a:gd name="connsiteY64" fmla="*/ 580571 h 1531257"/>
              <a:gd name="connsiteX65" fmla="*/ 1349829 w 1415143"/>
              <a:gd name="connsiteY65" fmla="*/ 544285 h 1531257"/>
              <a:gd name="connsiteX66" fmla="*/ 1371600 w 1415143"/>
              <a:gd name="connsiteY66" fmla="*/ 500742 h 1531257"/>
              <a:gd name="connsiteX67" fmla="*/ 1386115 w 1415143"/>
              <a:gd name="connsiteY67" fmla="*/ 457200 h 1531257"/>
              <a:gd name="connsiteX68" fmla="*/ 1400629 w 1415143"/>
              <a:gd name="connsiteY68" fmla="*/ 413657 h 1531257"/>
              <a:gd name="connsiteX69" fmla="*/ 1407886 w 1415143"/>
              <a:gd name="connsiteY69" fmla="*/ 391885 h 1531257"/>
              <a:gd name="connsiteX70" fmla="*/ 1415143 w 1415143"/>
              <a:gd name="connsiteY70" fmla="*/ 355600 h 1531257"/>
              <a:gd name="connsiteX71" fmla="*/ 1393372 w 1415143"/>
              <a:gd name="connsiteY71" fmla="*/ 159657 h 1531257"/>
              <a:gd name="connsiteX72" fmla="*/ 1386115 w 1415143"/>
              <a:gd name="connsiteY72" fmla="*/ 137885 h 1531257"/>
              <a:gd name="connsiteX73" fmla="*/ 1349829 w 1415143"/>
              <a:gd name="connsiteY73" fmla="*/ 101600 h 1531257"/>
              <a:gd name="connsiteX74" fmla="*/ 1335315 w 1415143"/>
              <a:gd name="connsiteY74" fmla="*/ 87085 h 1531257"/>
              <a:gd name="connsiteX75" fmla="*/ 1291772 w 1415143"/>
              <a:gd name="connsiteY75" fmla="*/ 72571 h 1531257"/>
              <a:gd name="connsiteX76" fmla="*/ 1248229 w 1415143"/>
              <a:gd name="connsiteY76" fmla="*/ 43542 h 1531257"/>
              <a:gd name="connsiteX77" fmla="*/ 1182915 w 1415143"/>
              <a:gd name="connsiteY77" fmla="*/ 21771 h 1531257"/>
              <a:gd name="connsiteX78" fmla="*/ 1161143 w 1415143"/>
              <a:gd name="connsiteY78" fmla="*/ 14514 h 1531257"/>
              <a:gd name="connsiteX79" fmla="*/ 1139372 w 1415143"/>
              <a:gd name="connsiteY79" fmla="*/ 7257 h 1531257"/>
              <a:gd name="connsiteX80" fmla="*/ 1074057 w 1415143"/>
              <a:gd name="connsiteY80" fmla="*/ 0 h 1531257"/>
              <a:gd name="connsiteX81" fmla="*/ 885372 w 1415143"/>
              <a:gd name="connsiteY81" fmla="*/ 14514 h 1531257"/>
              <a:gd name="connsiteX82" fmla="*/ 841829 w 1415143"/>
              <a:gd name="connsiteY82" fmla="*/ 29028 h 1531257"/>
              <a:gd name="connsiteX83" fmla="*/ 820057 w 1415143"/>
              <a:gd name="connsiteY83" fmla="*/ 36285 h 1531257"/>
              <a:gd name="connsiteX84" fmla="*/ 776515 w 1415143"/>
              <a:gd name="connsiteY84" fmla="*/ 50800 h 1531257"/>
              <a:gd name="connsiteX85" fmla="*/ 747486 w 1415143"/>
              <a:gd name="connsiteY85" fmla="*/ 65314 h 1531257"/>
              <a:gd name="connsiteX86" fmla="*/ 711200 w 1415143"/>
              <a:gd name="connsiteY86" fmla="*/ 94342 h 1531257"/>
              <a:gd name="connsiteX87" fmla="*/ 667657 w 1415143"/>
              <a:gd name="connsiteY87" fmla="*/ 123371 h 1531257"/>
              <a:gd name="connsiteX88" fmla="*/ 645886 w 1415143"/>
              <a:gd name="connsiteY88" fmla="*/ 137885 h 1531257"/>
              <a:gd name="connsiteX89" fmla="*/ 609600 w 1415143"/>
              <a:gd name="connsiteY89" fmla="*/ 174171 h 1531257"/>
              <a:gd name="connsiteX90" fmla="*/ 544286 w 1415143"/>
              <a:gd name="connsiteY90" fmla="*/ 232228 h 1531257"/>
              <a:gd name="connsiteX91" fmla="*/ 529772 w 1415143"/>
              <a:gd name="connsiteY91" fmla="*/ 254000 h 1531257"/>
              <a:gd name="connsiteX92" fmla="*/ 493486 w 1415143"/>
              <a:gd name="connsiteY92" fmla="*/ 290285 h 1531257"/>
              <a:gd name="connsiteX93" fmla="*/ 435429 w 1415143"/>
              <a:gd name="connsiteY93" fmla="*/ 377371 h 1531257"/>
              <a:gd name="connsiteX94" fmla="*/ 420915 w 1415143"/>
              <a:gd name="connsiteY94" fmla="*/ 399142 h 1531257"/>
              <a:gd name="connsiteX95" fmla="*/ 413657 w 1415143"/>
              <a:gd name="connsiteY95" fmla="*/ 420914 h 1531257"/>
              <a:gd name="connsiteX96" fmla="*/ 384629 w 1415143"/>
              <a:gd name="connsiteY96" fmla="*/ 457200 h 1531257"/>
              <a:gd name="connsiteX97" fmla="*/ 362857 w 1415143"/>
              <a:gd name="connsiteY97" fmla="*/ 493485 h 1531257"/>
              <a:gd name="connsiteX98" fmla="*/ 355600 w 1415143"/>
              <a:gd name="connsiteY98" fmla="*/ 515257 h 1531257"/>
              <a:gd name="connsiteX99" fmla="*/ 312057 w 1415143"/>
              <a:gd name="connsiteY99" fmla="*/ 573314 h 1531257"/>
              <a:gd name="connsiteX100" fmla="*/ 304800 w 1415143"/>
              <a:gd name="connsiteY100" fmla="*/ 566057 h 153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415143" h="1531257">
                <a:moveTo>
                  <a:pt x="304800" y="566057"/>
                </a:moveTo>
                <a:cubicBezTo>
                  <a:pt x="298752" y="573314"/>
                  <a:pt x="287474" y="601255"/>
                  <a:pt x="275772" y="616857"/>
                </a:cubicBezTo>
                <a:cubicBezTo>
                  <a:pt x="265509" y="630541"/>
                  <a:pt x="248974" y="638909"/>
                  <a:pt x="239486" y="653142"/>
                </a:cubicBezTo>
                <a:cubicBezTo>
                  <a:pt x="228707" y="669311"/>
                  <a:pt x="225232" y="677608"/>
                  <a:pt x="210457" y="689428"/>
                </a:cubicBezTo>
                <a:cubicBezTo>
                  <a:pt x="164695" y="726037"/>
                  <a:pt x="209208" y="683419"/>
                  <a:pt x="174172" y="718457"/>
                </a:cubicBezTo>
                <a:cubicBezTo>
                  <a:pt x="171753" y="725714"/>
                  <a:pt x="170851" y="733669"/>
                  <a:pt x="166915" y="740228"/>
                </a:cubicBezTo>
                <a:cubicBezTo>
                  <a:pt x="163395" y="746095"/>
                  <a:pt x="156674" y="749399"/>
                  <a:pt x="152400" y="754742"/>
                </a:cubicBezTo>
                <a:cubicBezTo>
                  <a:pt x="146951" y="761553"/>
                  <a:pt x="142724" y="769257"/>
                  <a:pt x="137886" y="776514"/>
                </a:cubicBezTo>
                <a:cubicBezTo>
                  <a:pt x="118690" y="853296"/>
                  <a:pt x="144752" y="762882"/>
                  <a:pt x="116115" y="827314"/>
                </a:cubicBezTo>
                <a:cubicBezTo>
                  <a:pt x="109901" y="841295"/>
                  <a:pt x="110087" y="858127"/>
                  <a:pt x="101600" y="870857"/>
                </a:cubicBezTo>
                <a:cubicBezTo>
                  <a:pt x="91924" y="885371"/>
                  <a:pt x="78088" y="897851"/>
                  <a:pt x="72572" y="914400"/>
                </a:cubicBezTo>
                <a:cubicBezTo>
                  <a:pt x="63151" y="942662"/>
                  <a:pt x="70724" y="930762"/>
                  <a:pt x="50800" y="950685"/>
                </a:cubicBezTo>
                <a:cubicBezTo>
                  <a:pt x="26408" y="1023865"/>
                  <a:pt x="63627" y="910348"/>
                  <a:pt x="36286" y="1001485"/>
                </a:cubicBezTo>
                <a:cubicBezTo>
                  <a:pt x="31890" y="1016139"/>
                  <a:pt x="26610" y="1030514"/>
                  <a:pt x="21772" y="1045028"/>
                </a:cubicBezTo>
                <a:lnTo>
                  <a:pt x="14515" y="1066800"/>
                </a:lnTo>
                <a:lnTo>
                  <a:pt x="7257" y="1088571"/>
                </a:lnTo>
                <a:cubicBezTo>
                  <a:pt x="4838" y="1110342"/>
                  <a:pt x="0" y="1131980"/>
                  <a:pt x="0" y="1153885"/>
                </a:cubicBezTo>
                <a:cubicBezTo>
                  <a:pt x="0" y="1168600"/>
                  <a:pt x="5632" y="1182803"/>
                  <a:pt x="7257" y="1197428"/>
                </a:cubicBezTo>
                <a:cubicBezTo>
                  <a:pt x="10474" y="1226379"/>
                  <a:pt x="10902" y="1255610"/>
                  <a:pt x="14515" y="1284514"/>
                </a:cubicBezTo>
                <a:cubicBezTo>
                  <a:pt x="17395" y="1307550"/>
                  <a:pt x="31025" y="1336039"/>
                  <a:pt x="36286" y="1357085"/>
                </a:cubicBezTo>
                <a:cubicBezTo>
                  <a:pt x="37642" y="1362507"/>
                  <a:pt x="46338" y="1400448"/>
                  <a:pt x="50800" y="1407885"/>
                </a:cubicBezTo>
                <a:cubicBezTo>
                  <a:pt x="54320" y="1413752"/>
                  <a:pt x="61210" y="1416926"/>
                  <a:pt x="65315" y="1422400"/>
                </a:cubicBezTo>
                <a:cubicBezTo>
                  <a:pt x="82720" y="1445606"/>
                  <a:pt x="88057" y="1463817"/>
                  <a:pt x="108857" y="1480457"/>
                </a:cubicBezTo>
                <a:cubicBezTo>
                  <a:pt x="133499" y="1500171"/>
                  <a:pt x="139650" y="1497978"/>
                  <a:pt x="174172" y="1509485"/>
                </a:cubicBezTo>
                <a:lnTo>
                  <a:pt x="195943" y="1516742"/>
                </a:lnTo>
                <a:cubicBezTo>
                  <a:pt x="203200" y="1519161"/>
                  <a:pt x="210293" y="1522145"/>
                  <a:pt x="217715" y="1524000"/>
                </a:cubicBezTo>
                <a:lnTo>
                  <a:pt x="246743" y="1531257"/>
                </a:lnTo>
                <a:lnTo>
                  <a:pt x="362857" y="1524000"/>
                </a:lnTo>
                <a:cubicBezTo>
                  <a:pt x="411102" y="1520426"/>
                  <a:pt x="441794" y="1518372"/>
                  <a:pt x="486229" y="1509485"/>
                </a:cubicBezTo>
                <a:cubicBezTo>
                  <a:pt x="496009" y="1507529"/>
                  <a:pt x="505581" y="1504647"/>
                  <a:pt x="515257" y="1502228"/>
                </a:cubicBezTo>
                <a:cubicBezTo>
                  <a:pt x="565165" y="1468957"/>
                  <a:pt x="542251" y="1478717"/>
                  <a:pt x="580572" y="1465942"/>
                </a:cubicBezTo>
                <a:cubicBezTo>
                  <a:pt x="587829" y="1458685"/>
                  <a:pt x="594242" y="1450472"/>
                  <a:pt x="602343" y="1444171"/>
                </a:cubicBezTo>
                <a:cubicBezTo>
                  <a:pt x="616113" y="1433461"/>
                  <a:pt x="633551" y="1427477"/>
                  <a:pt x="645886" y="1415142"/>
                </a:cubicBezTo>
                <a:lnTo>
                  <a:pt x="682172" y="1378857"/>
                </a:lnTo>
                <a:lnTo>
                  <a:pt x="696686" y="1364342"/>
                </a:lnTo>
                <a:cubicBezTo>
                  <a:pt x="699105" y="1357085"/>
                  <a:pt x="700522" y="1349413"/>
                  <a:pt x="703943" y="1342571"/>
                </a:cubicBezTo>
                <a:cubicBezTo>
                  <a:pt x="713098" y="1324261"/>
                  <a:pt x="719472" y="1319785"/>
                  <a:pt x="732972" y="1306285"/>
                </a:cubicBezTo>
                <a:cubicBezTo>
                  <a:pt x="735391" y="1299028"/>
                  <a:pt x="736808" y="1291356"/>
                  <a:pt x="740229" y="1284514"/>
                </a:cubicBezTo>
                <a:cubicBezTo>
                  <a:pt x="750334" y="1264304"/>
                  <a:pt x="760462" y="1257023"/>
                  <a:pt x="776515" y="1240971"/>
                </a:cubicBezTo>
                <a:cubicBezTo>
                  <a:pt x="778934" y="1233714"/>
                  <a:pt x="779836" y="1225759"/>
                  <a:pt x="783772" y="1219200"/>
                </a:cubicBezTo>
                <a:cubicBezTo>
                  <a:pt x="791860" y="1205719"/>
                  <a:pt x="808645" y="1199300"/>
                  <a:pt x="820057" y="1190171"/>
                </a:cubicBezTo>
                <a:cubicBezTo>
                  <a:pt x="848519" y="1167402"/>
                  <a:pt x="818536" y="1181002"/>
                  <a:pt x="856343" y="1168400"/>
                </a:cubicBezTo>
                <a:cubicBezTo>
                  <a:pt x="863600" y="1163562"/>
                  <a:pt x="870314" y="1157786"/>
                  <a:pt x="878115" y="1153885"/>
                </a:cubicBezTo>
                <a:cubicBezTo>
                  <a:pt x="884957" y="1150464"/>
                  <a:pt x="893199" y="1150343"/>
                  <a:pt x="899886" y="1146628"/>
                </a:cubicBezTo>
                <a:cubicBezTo>
                  <a:pt x="915135" y="1138157"/>
                  <a:pt x="928915" y="1127276"/>
                  <a:pt x="943429" y="1117600"/>
                </a:cubicBezTo>
                <a:cubicBezTo>
                  <a:pt x="950686" y="1112762"/>
                  <a:pt x="959033" y="1109252"/>
                  <a:pt x="965200" y="1103085"/>
                </a:cubicBezTo>
                <a:cubicBezTo>
                  <a:pt x="977295" y="1090990"/>
                  <a:pt x="991998" y="1081033"/>
                  <a:pt x="1001486" y="1066800"/>
                </a:cubicBezTo>
                <a:cubicBezTo>
                  <a:pt x="1006324" y="1059543"/>
                  <a:pt x="1012099" y="1052829"/>
                  <a:pt x="1016000" y="1045028"/>
                </a:cubicBezTo>
                <a:cubicBezTo>
                  <a:pt x="1019421" y="1038186"/>
                  <a:pt x="1019321" y="1029816"/>
                  <a:pt x="1023257" y="1023257"/>
                </a:cubicBezTo>
                <a:cubicBezTo>
                  <a:pt x="1026777" y="1017390"/>
                  <a:pt x="1032934" y="1013580"/>
                  <a:pt x="1037772" y="1008742"/>
                </a:cubicBezTo>
                <a:cubicBezTo>
                  <a:pt x="1054450" y="958709"/>
                  <a:pt x="1041468" y="976018"/>
                  <a:pt x="1066800" y="950685"/>
                </a:cubicBezTo>
                <a:cubicBezTo>
                  <a:pt x="1069219" y="943428"/>
                  <a:pt x="1069611" y="935139"/>
                  <a:pt x="1074057" y="928914"/>
                </a:cubicBezTo>
                <a:cubicBezTo>
                  <a:pt x="1082011" y="917779"/>
                  <a:pt x="1093410" y="909561"/>
                  <a:pt x="1103086" y="899885"/>
                </a:cubicBezTo>
                <a:lnTo>
                  <a:pt x="1124857" y="878114"/>
                </a:lnTo>
                <a:lnTo>
                  <a:pt x="1139372" y="863600"/>
                </a:lnTo>
                <a:lnTo>
                  <a:pt x="1153886" y="849085"/>
                </a:lnTo>
                <a:cubicBezTo>
                  <a:pt x="1156305" y="841828"/>
                  <a:pt x="1157722" y="834156"/>
                  <a:pt x="1161143" y="827314"/>
                </a:cubicBezTo>
                <a:cubicBezTo>
                  <a:pt x="1170299" y="809001"/>
                  <a:pt x="1176670" y="804529"/>
                  <a:pt x="1190172" y="791028"/>
                </a:cubicBezTo>
                <a:cubicBezTo>
                  <a:pt x="1210730" y="729355"/>
                  <a:pt x="1182059" y="804551"/>
                  <a:pt x="1211943" y="754742"/>
                </a:cubicBezTo>
                <a:cubicBezTo>
                  <a:pt x="1215879" y="748183"/>
                  <a:pt x="1214754" y="739196"/>
                  <a:pt x="1219200" y="732971"/>
                </a:cubicBezTo>
                <a:cubicBezTo>
                  <a:pt x="1227154" y="721836"/>
                  <a:pt x="1248229" y="703942"/>
                  <a:pt x="1248229" y="703942"/>
                </a:cubicBezTo>
                <a:cubicBezTo>
                  <a:pt x="1253067" y="689428"/>
                  <a:pt x="1254257" y="673130"/>
                  <a:pt x="1262743" y="660400"/>
                </a:cubicBezTo>
                <a:cubicBezTo>
                  <a:pt x="1267581" y="653143"/>
                  <a:pt x="1273356" y="646429"/>
                  <a:pt x="1277257" y="638628"/>
                </a:cubicBezTo>
                <a:cubicBezTo>
                  <a:pt x="1280678" y="631786"/>
                  <a:pt x="1279925" y="622977"/>
                  <a:pt x="1284515" y="616857"/>
                </a:cubicBezTo>
                <a:cubicBezTo>
                  <a:pt x="1294778" y="603173"/>
                  <a:pt x="1311311" y="594803"/>
                  <a:pt x="1320800" y="580571"/>
                </a:cubicBezTo>
                <a:cubicBezTo>
                  <a:pt x="1339111" y="553107"/>
                  <a:pt x="1329148" y="564968"/>
                  <a:pt x="1349829" y="544285"/>
                </a:cubicBezTo>
                <a:cubicBezTo>
                  <a:pt x="1376291" y="464898"/>
                  <a:pt x="1334090" y="585138"/>
                  <a:pt x="1371600" y="500742"/>
                </a:cubicBezTo>
                <a:cubicBezTo>
                  <a:pt x="1377814" y="486761"/>
                  <a:pt x="1381277" y="471714"/>
                  <a:pt x="1386115" y="457200"/>
                </a:cubicBezTo>
                <a:lnTo>
                  <a:pt x="1400629" y="413657"/>
                </a:lnTo>
                <a:cubicBezTo>
                  <a:pt x="1403048" y="406400"/>
                  <a:pt x="1406386" y="399386"/>
                  <a:pt x="1407886" y="391885"/>
                </a:cubicBezTo>
                <a:lnTo>
                  <a:pt x="1415143" y="355600"/>
                </a:lnTo>
                <a:cubicBezTo>
                  <a:pt x="1407044" y="262458"/>
                  <a:pt x="1412874" y="227916"/>
                  <a:pt x="1393372" y="159657"/>
                </a:cubicBezTo>
                <a:cubicBezTo>
                  <a:pt x="1391270" y="152301"/>
                  <a:pt x="1389536" y="144727"/>
                  <a:pt x="1386115" y="137885"/>
                </a:cubicBezTo>
                <a:cubicBezTo>
                  <a:pt x="1371601" y="108857"/>
                  <a:pt x="1374018" y="120952"/>
                  <a:pt x="1349829" y="101600"/>
                </a:cubicBezTo>
                <a:cubicBezTo>
                  <a:pt x="1344486" y="97326"/>
                  <a:pt x="1341435" y="90145"/>
                  <a:pt x="1335315" y="87085"/>
                </a:cubicBezTo>
                <a:cubicBezTo>
                  <a:pt x="1321631" y="80243"/>
                  <a:pt x="1304502" y="81058"/>
                  <a:pt x="1291772" y="72571"/>
                </a:cubicBezTo>
                <a:cubicBezTo>
                  <a:pt x="1277258" y="62895"/>
                  <a:pt x="1264778" y="49058"/>
                  <a:pt x="1248229" y="43542"/>
                </a:cubicBezTo>
                <a:lnTo>
                  <a:pt x="1182915" y="21771"/>
                </a:lnTo>
                <a:lnTo>
                  <a:pt x="1161143" y="14514"/>
                </a:lnTo>
                <a:cubicBezTo>
                  <a:pt x="1153886" y="12095"/>
                  <a:pt x="1146975" y="8102"/>
                  <a:pt x="1139372" y="7257"/>
                </a:cubicBezTo>
                <a:lnTo>
                  <a:pt x="1074057" y="0"/>
                </a:lnTo>
                <a:cubicBezTo>
                  <a:pt x="1039489" y="1728"/>
                  <a:pt x="938645" y="1196"/>
                  <a:pt x="885372" y="14514"/>
                </a:cubicBezTo>
                <a:cubicBezTo>
                  <a:pt x="870529" y="18225"/>
                  <a:pt x="856343" y="24190"/>
                  <a:pt x="841829" y="29028"/>
                </a:cubicBezTo>
                <a:lnTo>
                  <a:pt x="820057" y="36285"/>
                </a:lnTo>
                <a:lnTo>
                  <a:pt x="776515" y="50800"/>
                </a:lnTo>
                <a:cubicBezTo>
                  <a:pt x="766839" y="55638"/>
                  <a:pt x="756879" y="59947"/>
                  <a:pt x="747486" y="65314"/>
                </a:cubicBezTo>
                <a:cubicBezTo>
                  <a:pt x="697771" y="93722"/>
                  <a:pt x="749339" y="65738"/>
                  <a:pt x="711200" y="94342"/>
                </a:cubicBezTo>
                <a:cubicBezTo>
                  <a:pt x="697245" y="104808"/>
                  <a:pt x="682171" y="113695"/>
                  <a:pt x="667657" y="123371"/>
                </a:cubicBezTo>
                <a:cubicBezTo>
                  <a:pt x="660400" y="128209"/>
                  <a:pt x="652053" y="131718"/>
                  <a:pt x="645886" y="137885"/>
                </a:cubicBezTo>
                <a:cubicBezTo>
                  <a:pt x="633791" y="149980"/>
                  <a:pt x="623833" y="164683"/>
                  <a:pt x="609600" y="174171"/>
                </a:cubicBezTo>
                <a:cubicBezTo>
                  <a:pt x="583424" y="191622"/>
                  <a:pt x="564168" y="202403"/>
                  <a:pt x="544286" y="232228"/>
                </a:cubicBezTo>
                <a:cubicBezTo>
                  <a:pt x="539448" y="239485"/>
                  <a:pt x="535516" y="247436"/>
                  <a:pt x="529772" y="254000"/>
                </a:cubicBezTo>
                <a:cubicBezTo>
                  <a:pt x="518508" y="266873"/>
                  <a:pt x="502974" y="276053"/>
                  <a:pt x="493486" y="290285"/>
                </a:cubicBezTo>
                <a:lnTo>
                  <a:pt x="435429" y="377371"/>
                </a:lnTo>
                <a:cubicBezTo>
                  <a:pt x="430591" y="384628"/>
                  <a:pt x="423673" y="390868"/>
                  <a:pt x="420915" y="399142"/>
                </a:cubicBezTo>
                <a:cubicBezTo>
                  <a:pt x="418496" y="406399"/>
                  <a:pt x="417078" y="414072"/>
                  <a:pt x="413657" y="420914"/>
                </a:cubicBezTo>
                <a:cubicBezTo>
                  <a:pt x="404503" y="439223"/>
                  <a:pt x="398128" y="443700"/>
                  <a:pt x="384629" y="457200"/>
                </a:cubicBezTo>
                <a:cubicBezTo>
                  <a:pt x="364070" y="518876"/>
                  <a:pt x="392744" y="443675"/>
                  <a:pt x="362857" y="493485"/>
                </a:cubicBezTo>
                <a:cubicBezTo>
                  <a:pt x="358921" y="500045"/>
                  <a:pt x="359315" y="508570"/>
                  <a:pt x="355600" y="515257"/>
                </a:cubicBezTo>
                <a:cubicBezTo>
                  <a:pt x="348449" y="528129"/>
                  <a:pt x="328837" y="560729"/>
                  <a:pt x="312057" y="573314"/>
                </a:cubicBezTo>
                <a:cubicBezTo>
                  <a:pt x="307730" y="576559"/>
                  <a:pt x="310848" y="558800"/>
                  <a:pt x="304800" y="566057"/>
                </a:cubicBezTo>
                <a:close/>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highlight>
                <a:srgbClr val="C0C0C0"/>
              </a:highlight>
            </a:endParaRPr>
          </a:p>
        </p:txBody>
      </p:sp>
      <p:sp>
        <p:nvSpPr>
          <p:cNvPr id="8" name="Rounded Rectangular Callout 7">
            <a:extLst>
              <a:ext uri="{FF2B5EF4-FFF2-40B4-BE49-F238E27FC236}">
                <a16:creationId xmlns:a16="http://schemas.microsoft.com/office/drawing/2014/main" id="{F0541123-1737-0C44-AC47-B047135F07DF}"/>
              </a:ext>
            </a:extLst>
          </p:cNvPr>
          <p:cNvSpPr/>
          <p:nvPr/>
        </p:nvSpPr>
        <p:spPr>
          <a:xfrm>
            <a:off x="4763175" y="607010"/>
            <a:ext cx="2752732" cy="621436"/>
          </a:xfrm>
          <a:prstGeom prst="wedgeRoundRectCallout">
            <a:avLst>
              <a:gd name="adj1" fmla="val -55147"/>
              <a:gd name="adj2" fmla="val 248304"/>
              <a:gd name="adj3" fmla="val 16667"/>
            </a:avLst>
          </a:prstGeom>
          <a:solidFill>
            <a:srgbClr val="E5D07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62673"/>
                </a:solidFill>
              </a:rPr>
              <a:t>All wines here have similar</a:t>
            </a:r>
            <a:br>
              <a:rPr lang="en-US" b="1" dirty="0">
                <a:solidFill>
                  <a:srgbClr val="262673"/>
                </a:solidFill>
              </a:rPr>
            </a:br>
            <a:r>
              <a:rPr lang="en-US" b="1" dirty="0">
                <a:solidFill>
                  <a:srgbClr val="262673"/>
                </a:solidFill>
              </a:rPr>
              <a:t>sugar percentages</a:t>
            </a:r>
            <a:endParaRPr lang="en-US" sz="1400" b="1" dirty="0">
              <a:solidFill>
                <a:srgbClr val="262673"/>
              </a:solidFill>
            </a:endParaRPr>
          </a:p>
        </p:txBody>
      </p:sp>
    </p:spTree>
    <p:extLst>
      <p:ext uri="{BB962C8B-B14F-4D97-AF65-F5344CB8AC3E}">
        <p14:creationId xmlns:p14="http://schemas.microsoft.com/office/powerpoint/2010/main" val="1662961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4" name="Rectangle 3">
            <a:extLst>
              <a:ext uri="{FF2B5EF4-FFF2-40B4-BE49-F238E27FC236}">
                <a16:creationId xmlns:a16="http://schemas.microsoft.com/office/drawing/2014/main" id="{5512DBAF-B68A-284E-8D1B-94526FD47392}"/>
              </a:ext>
            </a:extLst>
          </p:cNvPr>
          <p:cNvSpPr/>
          <p:nvPr/>
        </p:nvSpPr>
        <p:spPr>
          <a:xfrm>
            <a:off x="232028" y="313015"/>
            <a:ext cx="7525858" cy="400110"/>
          </a:xfrm>
          <a:prstGeom prst="rect">
            <a:avLst/>
          </a:prstGeom>
        </p:spPr>
        <p:txBody>
          <a:bodyPr wrap="square">
            <a:spAutoFit/>
          </a:bodyPr>
          <a:lstStyle/>
          <a:p>
            <a:r>
              <a:rPr lang="en-GB" sz="2000" b="1" dirty="0">
                <a:solidFill>
                  <a:srgbClr val="002060"/>
                </a:solidFill>
                <a:latin typeface="Lato"/>
                <a:ea typeface="Lato"/>
                <a:cs typeface="Lato"/>
                <a:sym typeface="Lato"/>
              </a:rPr>
              <a:t>Example use-case: Combining views</a:t>
            </a:r>
            <a:endParaRPr lang="en-NL" sz="2000" b="1" dirty="0"/>
          </a:p>
        </p:txBody>
      </p:sp>
      <p:pic>
        <p:nvPicPr>
          <p:cNvPr id="2" name="Picture 1">
            <a:extLst>
              <a:ext uri="{FF2B5EF4-FFF2-40B4-BE49-F238E27FC236}">
                <a16:creationId xmlns:a16="http://schemas.microsoft.com/office/drawing/2014/main" id="{81BD5F72-F318-6B40-AA36-F454B3074CA9}"/>
              </a:ext>
            </a:extLst>
          </p:cNvPr>
          <p:cNvPicPr>
            <a:picLocks noChangeAspect="1"/>
          </p:cNvPicPr>
          <p:nvPr/>
        </p:nvPicPr>
        <p:blipFill>
          <a:blip r:embed="rId3"/>
          <a:stretch>
            <a:fillRect/>
          </a:stretch>
        </p:blipFill>
        <p:spPr>
          <a:xfrm>
            <a:off x="349264" y="1576039"/>
            <a:ext cx="3526064" cy="2646791"/>
          </a:xfrm>
          <a:prstGeom prst="rect">
            <a:avLst/>
          </a:prstGeom>
        </p:spPr>
      </p:pic>
      <p:sp>
        <p:nvSpPr>
          <p:cNvPr id="7" name="Rectangle 21">
            <a:extLst>
              <a:ext uri="{FF2B5EF4-FFF2-40B4-BE49-F238E27FC236}">
                <a16:creationId xmlns:a16="http://schemas.microsoft.com/office/drawing/2014/main" id="{247B7E24-6405-6347-AB13-E1A4C6C588FC}"/>
              </a:ext>
            </a:extLst>
          </p:cNvPr>
          <p:cNvSpPr>
            <a:spLocks noChangeArrowheads="1"/>
          </p:cNvSpPr>
          <p:nvPr/>
        </p:nvSpPr>
        <p:spPr bwMode="auto">
          <a:xfrm>
            <a:off x="799843" y="4222832"/>
            <a:ext cx="2021707"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b="1" dirty="0">
                <a:solidFill>
                  <a:schemeClr val="tx1"/>
                </a:solidFill>
              </a:rPr>
              <a:t>Attribute contribution</a:t>
            </a:r>
          </a:p>
        </p:txBody>
      </p:sp>
      <p:pic>
        <p:nvPicPr>
          <p:cNvPr id="3" name="Picture 2">
            <a:extLst>
              <a:ext uri="{FF2B5EF4-FFF2-40B4-BE49-F238E27FC236}">
                <a16:creationId xmlns:a16="http://schemas.microsoft.com/office/drawing/2014/main" id="{CBEED629-E90D-E94F-9E64-C139640BDA69}"/>
              </a:ext>
            </a:extLst>
          </p:cNvPr>
          <p:cNvPicPr>
            <a:picLocks noChangeAspect="1"/>
          </p:cNvPicPr>
          <p:nvPr/>
        </p:nvPicPr>
        <p:blipFill>
          <a:blip r:embed="rId4"/>
          <a:stretch>
            <a:fillRect/>
          </a:stretch>
        </p:blipFill>
        <p:spPr>
          <a:xfrm>
            <a:off x="4645466" y="1594565"/>
            <a:ext cx="4099378" cy="2628266"/>
          </a:xfrm>
          <a:prstGeom prst="rect">
            <a:avLst/>
          </a:prstGeom>
        </p:spPr>
      </p:pic>
      <p:sp>
        <p:nvSpPr>
          <p:cNvPr id="12" name="Rectangle 21">
            <a:extLst>
              <a:ext uri="{FF2B5EF4-FFF2-40B4-BE49-F238E27FC236}">
                <a16:creationId xmlns:a16="http://schemas.microsoft.com/office/drawing/2014/main" id="{C4685190-0811-0F41-86B5-59BE516C780B}"/>
              </a:ext>
            </a:extLst>
          </p:cNvPr>
          <p:cNvSpPr>
            <a:spLocks noChangeArrowheads="1"/>
          </p:cNvSpPr>
          <p:nvPr/>
        </p:nvSpPr>
        <p:spPr bwMode="auto">
          <a:xfrm>
            <a:off x="5310812" y="4208321"/>
            <a:ext cx="157767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b="1" dirty="0">
                <a:solidFill>
                  <a:schemeClr val="tx1"/>
                </a:solidFill>
              </a:rPr>
              <a:t>Correlation view</a:t>
            </a:r>
          </a:p>
        </p:txBody>
      </p:sp>
      <p:sp>
        <p:nvSpPr>
          <p:cNvPr id="5" name="Freeform 4">
            <a:extLst>
              <a:ext uri="{FF2B5EF4-FFF2-40B4-BE49-F238E27FC236}">
                <a16:creationId xmlns:a16="http://schemas.microsoft.com/office/drawing/2014/main" id="{5AB077CC-D19A-CF43-9768-FEF5540B0B35}"/>
              </a:ext>
            </a:extLst>
          </p:cNvPr>
          <p:cNvSpPr/>
          <p:nvPr/>
        </p:nvSpPr>
        <p:spPr>
          <a:xfrm>
            <a:off x="4738914" y="1959429"/>
            <a:ext cx="1415143" cy="1531257"/>
          </a:xfrm>
          <a:custGeom>
            <a:avLst/>
            <a:gdLst>
              <a:gd name="connsiteX0" fmla="*/ 304800 w 1415143"/>
              <a:gd name="connsiteY0" fmla="*/ 566057 h 1531257"/>
              <a:gd name="connsiteX1" fmla="*/ 275772 w 1415143"/>
              <a:gd name="connsiteY1" fmla="*/ 616857 h 1531257"/>
              <a:gd name="connsiteX2" fmla="*/ 239486 w 1415143"/>
              <a:gd name="connsiteY2" fmla="*/ 653142 h 1531257"/>
              <a:gd name="connsiteX3" fmla="*/ 210457 w 1415143"/>
              <a:gd name="connsiteY3" fmla="*/ 689428 h 1531257"/>
              <a:gd name="connsiteX4" fmla="*/ 174172 w 1415143"/>
              <a:gd name="connsiteY4" fmla="*/ 718457 h 1531257"/>
              <a:gd name="connsiteX5" fmla="*/ 166915 w 1415143"/>
              <a:gd name="connsiteY5" fmla="*/ 740228 h 1531257"/>
              <a:gd name="connsiteX6" fmla="*/ 152400 w 1415143"/>
              <a:gd name="connsiteY6" fmla="*/ 754742 h 1531257"/>
              <a:gd name="connsiteX7" fmla="*/ 137886 w 1415143"/>
              <a:gd name="connsiteY7" fmla="*/ 776514 h 1531257"/>
              <a:gd name="connsiteX8" fmla="*/ 116115 w 1415143"/>
              <a:gd name="connsiteY8" fmla="*/ 827314 h 1531257"/>
              <a:gd name="connsiteX9" fmla="*/ 101600 w 1415143"/>
              <a:gd name="connsiteY9" fmla="*/ 870857 h 1531257"/>
              <a:gd name="connsiteX10" fmla="*/ 72572 w 1415143"/>
              <a:gd name="connsiteY10" fmla="*/ 914400 h 1531257"/>
              <a:gd name="connsiteX11" fmla="*/ 50800 w 1415143"/>
              <a:gd name="connsiteY11" fmla="*/ 950685 h 1531257"/>
              <a:gd name="connsiteX12" fmla="*/ 36286 w 1415143"/>
              <a:gd name="connsiteY12" fmla="*/ 1001485 h 1531257"/>
              <a:gd name="connsiteX13" fmla="*/ 21772 w 1415143"/>
              <a:gd name="connsiteY13" fmla="*/ 1045028 h 1531257"/>
              <a:gd name="connsiteX14" fmla="*/ 14515 w 1415143"/>
              <a:gd name="connsiteY14" fmla="*/ 1066800 h 1531257"/>
              <a:gd name="connsiteX15" fmla="*/ 7257 w 1415143"/>
              <a:gd name="connsiteY15" fmla="*/ 1088571 h 1531257"/>
              <a:gd name="connsiteX16" fmla="*/ 0 w 1415143"/>
              <a:gd name="connsiteY16" fmla="*/ 1153885 h 1531257"/>
              <a:gd name="connsiteX17" fmla="*/ 7257 w 1415143"/>
              <a:gd name="connsiteY17" fmla="*/ 1197428 h 1531257"/>
              <a:gd name="connsiteX18" fmla="*/ 14515 w 1415143"/>
              <a:gd name="connsiteY18" fmla="*/ 1284514 h 1531257"/>
              <a:gd name="connsiteX19" fmla="*/ 36286 w 1415143"/>
              <a:gd name="connsiteY19" fmla="*/ 1357085 h 1531257"/>
              <a:gd name="connsiteX20" fmla="*/ 50800 w 1415143"/>
              <a:gd name="connsiteY20" fmla="*/ 1407885 h 1531257"/>
              <a:gd name="connsiteX21" fmla="*/ 65315 w 1415143"/>
              <a:gd name="connsiteY21" fmla="*/ 1422400 h 1531257"/>
              <a:gd name="connsiteX22" fmla="*/ 108857 w 1415143"/>
              <a:gd name="connsiteY22" fmla="*/ 1480457 h 1531257"/>
              <a:gd name="connsiteX23" fmla="*/ 174172 w 1415143"/>
              <a:gd name="connsiteY23" fmla="*/ 1509485 h 1531257"/>
              <a:gd name="connsiteX24" fmla="*/ 195943 w 1415143"/>
              <a:gd name="connsiteY24" fmla="*/ 1516742 h 1531257"/>
              <a:gd name="connsiteX25" fmla="*/ 217715 w 1415143"/>
              <a:gd name="connsiteY25" fmla="*/ 1524000 h 1531257"/>
              <a:gd name="connsiteX26" fmla="*/ 246743 w 1415143"/>
              <a:gd name="connsiteY26" fmla="*/ 1531257 h 1531257"/>
              <a:gd name="connsiteX27" fmla="*/ 362857 w 1415143"/>
              <a:gd name="connsiteY27" fmla="*/ 1524000 h 1531257"/>
              <a:gd name="connsiteX28" fmla="*/ 486229 w 1415143"/>
              <a:gd name="connsiteY28" fmla="*/ 1509485 h 1531257"/>
              <a:gd name="connsiteX29" fmla="*/ 515257 w 1415143"/>
              <a:gd name="connsiteY29" fmla="*/ 1502228 h 1531257"/>
              <a:gd name="connsiteX30" fmla="*/ 580572 w 1415143"/>
              <a:gd name="connsiteY30" fmla="*/ 1465942 h 1531257"/>
              <a:gd name="connsiteX31" fmla="*/ 602343 w 1415143"/>
              <a:gd name="connsiteY31" fmla="*/ 1444171 h 1531257"/>
              <a:gd name="connsiteX32" fmla="*/ 645886 w 1415143"/>
              <a:gd name="connsiteY32" fmla="*/ 1415142 h 1531257"/>
              <a:gd name="connsiteX33" fmla="*/ 682172 w 1415143"/>
              <a:gd name="connsiteY33" fmla="*/ 1378857 h 1531257"/>
              <a:gd name="connsiteX34" fmla="*/ 696686 w 1415143"/>
              <a:gd name="connsiteY34" fmla="*/ 1364342 h 1531257"/>
              <a:gd name="connsiteX35" fmla="*/ 703943 w 1415143"/>
              <a:gd name="connsiteY35" fmla="*/ 1342571 h 1531257"/>
              <a:gd name="connsiteX36" fmla="*/ 732972 w 1415143"/>
              <a:gd name="connsiteY36" fmla="*/ 1306285 h 1531257"/>
              <a:gd name="connsiteX37" fmla="*/ 740229 w 1415143"/>
              <a:gd name="connsiteY37" fmla="*/ 1284514 h 1531257"/>
              <a:gd name="connsiteX38" fmla="*/ 776515 w 1415143"/>
              <a:gd name="connsiteY38" fmla="*/ 1240971 h 1531257"/>
              <a:gd name="connsiteX39" fmla="*/ 783772 w 1415143"/>
              <a:gd name="connsiteY39" fmla="*/ 1219200 h 1531257"/>
              <a:gd name="connsiteX40" fmla="*/ 820057 w 1415143"/>
              <a:gd name="connsiteY40" fmla="*/ 1190171 h 1531257"/>
              <a:gd name="connsiteX41" fmla="*/ 856343 w 1415143"/>
              <a:gd name="connsiteY41" fmla="*/ 1168400 h 1531257"/>
              <a:gd name="connsiteX42" fmla="*/ 878115 w 1415143"/>
              <a:gd name="connsiteY42" fmla="*/ 1153885 h 1531257"/>
              <a:gd name="connsiteX43" fmla="*/ 899886 w 1415143"/>
              <a:gd name="connsiteY43" fmla="*/ 1146628 h 1531257"/>
              <a:gd name="connsiteX44" fmla="*/ 943429 w 1415143"/>
              <a:gd name="connsiteY44" fmla="*/ 1117600 h 1531257"/>
              <a:gd name="connsiteX45" fmla="*/ 965200 w 1415143"/>
              <a:gd name="connsiteY45" fmla="*/ 1103085 h 1531257"/>
              <a:gd name="connsiteX46" fmla="*/ 1001486 w 1415143"/>
              <a:gd name="connsiteY46" fmla="*/ 1066800 h 1531257"/>
              <a:gd name="connsiteX47" fmla="*/ 1016000 w 1415143"/>
              <a:gd name="connsiteY47" fmla="*/ 1045028 h 1531257"/>
              <a:gd name="connsiteX48" fmla="*/ 1023257 w 1415143"/>
              <a:gd name="connsiteY48" fmla="*/ 1023257 h 1531257"/>
              <a:gd name="connsiteX49" fmla="*/ 1037772 w 1415143"/>
              <a:gd name="connsiteY49" fmla="*/ 1008742 h 1531257"/>
              <a:gd name="connsiteX50" fmla="*/ 1066800 w 1415143"/>
              <a:gd name="connsiteY50" fmla="*/ 950685 h 1531257"/>
              <a:gd name="connsiteX51" fmla="*/ 1074057 w 1415143"/>
              <a:gd name="connsiteY51" fmla="*/ 928914 h 1531257"/>
              <a:gd name="connsiteX52" fmla="*/ 1103086 w 1415143"/>
              <a:gd name="connsiteY52" fmla="*/ 899885 h 1531257"/>
              <a:gd name="connsiteX53" fmla="*/ 1124857 w 1415143"/>
              <a:gd name="connsiteY53" fmla="*/ 878114 h 1531257"/>
              <a:gd name="connsiteX54" fmla="*/ 1139372 w 1415143"/>
              <a:gd name="connsiteY54" fmla="*/ 863600 h 1531257"/>
              <a:gd name="connsiteX55" fmla="*/ 1153886 w 1415143"/>
              <a:gd name="connsiteY55" fmla="*/ 849085 h 1531257"/>
              <a:gd name="connsiteX56" fmla="*/ 1161143 w 1415143"/>
              <a:gd name="connsiteY56" fmla="*/ 827314 h 1531257"/>
              <a:gd name="connsiteX57" fmla="*/ 1190172 w 1415143"/>
              <a:gd name="connsiteY57" fmla="*/ 791028 h 1531257"/>
              <a:gd name="connsiteX58" fmla="*/ 1211943 w 1415143"/>
              <a:gd name="connsiteY58" fmla="*/ 754742 h 1531257"/>
              <a:gd name="connsiteX59" fmla="*/ 1219200 w 1415143"/>
              <a:gd name="connsiteY59" fmla="*/ 732971 h 1531257"/>
              <a:gd name="connsiteX60" fmla="*/ 1248229 w 1415143"/>
              <a:gd name="connsiteY60" fmla="*/ 703942 h 1531257"/>
              <a:gd name="connsiteX61" fmla="*/ 1262743 w 1415143"/>
              <a:gd name="connsiteY61" fmla="*/ 660400 h 1531257"/>
              <a:gd name="connsiteX62" fmla="*/ 1277257 w 1415143"/>
              <a:gd name="connsiteY62" fmla="*/ 638628 h 1531257"/>
              <a:gd name="connsiteX63" fmla="*/ 1284515 w 1415143"/>
              <a:gd name="connsiteY63" fmla="*/ 616857 h 1531257"/>
              <a:gd name="connsiteX64" fmla="*/ 1320800 w 1415143"/>
              <a:gd name="connsiteY64" fmla="*/ 580571 h 1531257"/>
              <a:gd name="connsiteX65" fmla="*/ 1349829 w 1415143"/>
              <a:gd name="connsiteY65" fmla="*/ 544285 h 1531257"/>
              <a:gd name="connsiteX66" fmla="*/ 1371600 w 1415143"/>
              <a:gd name="connsiteY66" fmla="*/ 500742 h 1531257"/>
              <a:gd name="connsiteX67" fmla="*/ 1386115 w 1415143"/>
              <a:gd name="connsiteY67" fmla="*/ 457200 h 1531257"/>
              <a:gd name="connsiteX68" fmla="*/ 1400629 w 1415143"/>
              <a:gd name="connsiteY68" fmla="*/ 413657 h 1531257"/>
              <a:gd name="connsiteX69" fmla="*/ 1407886 w 1415143"/>
              <a:gd name="connsiteY69" fmla="*/ 391885 h 1531257"/>
              <a:gd name="connsiteX70" fmla="*/ 1415143 w 1415143"/>
              <a:gd name="connsiteY70" fmla="*/ 355600 h 1531257"/>
              <a:gd name="connsiteX71" fmla="*/ 1393372 w 1415143"/>
              <a:gd name="connsiteY71" fmla="*/ 159657 h 1531257"/>
              <a:gd name="connsiteX72" fmla="*/ 1386115 w 1415143"/>
              <a:gd name="connsiteY72" fmla="*/ 137885 h 1531257"/>
              <a:gd name="connsiteX73" fmla="*/ 1349829 w 1415143"/>
              <a:gd name="connsiteY73" fmla="*/ 101600 h 1531257"/>
              <a:gd name="connsiteX74" fmla="*/ 1335315 w 1415143"/>
              <a:gd name="connsiteY74" fmla="*/ 87085 h 1531257"/>
              <a:gd name="connsiteX75" fmla="*/ 1291772 w 1415143"/>
              <a:gd name="connsiteY75" fmla="*/ 72571 h 1531257"/>
              <a:gd name="connsiteX76" fmla="*/ 1248229 w 1415143"/>
              <a:gd name="connsiteY76" fmla="*/ 43542 h 1531257"/>
              <a:gd name="connsiteX77" fmla="*/ 1182915 w 1415143"/>
              <a:gd name="connsiteY77" fmla="*/ 21771 h 1531257"/>
              <a:gd name="connsiteX78" fmla="*/ 1161143 w 1415143"/>
              <a:gd name="connsiteY78" fmla="*/ 14514 h 1531257"/>
              <a:gd name="connsiteX79" fmla="*/ 1139372 w 1415143"/>
              <a:gd name="connsiteY79" fmla="*/ 7257 h 1531257"/>
              <a:gd name="connsiteX80" fmla="*/ 1074057 w 1415143"/>
              <a:gd name="connsiteY80" fmla="*/ 0 h 1531257"/>
              <a:gd name="connsiteX81" fmla="*/ 885372 w 1415143"/>
              <a:gd name="connsiteY81" fmla="*/ 14514 h 1531257"/>
              <a:gd name="connsiteX82" fmla="*/ 841829 w 1415143"/>
              <a:gd name="connsiteY82" fmla="*/ 29028 h 1531257"/>
              <a:gd name="connsiteX83" fmla="*/ 820057 w 1415143"/>
              <a:gd name="connsiteY83" fmla="*/ 36285 h 1531257"/>
              <a:gd name="connsiteX84" fmla="*/ 776515 w 1415143"/>
              <a:gd name="connsiteY84" fmla="*/ 50800 h 1531257"/>
              <a:gd name="connsiteX85" fmla="*/ 747486 w 1415143"/>
              <a:gd name="connsiteY85" fmla="*/ 65314 h 1531257"/>
              <a:gd name="connsiteX86" fmla="*/ 711200 w 1415143"/>
              <a:gd name="connsiteY86" fmla="*/ 94342 h 1531257"/>
              <a:gd name="connsiteX87" fmla="*/ 667657 w 1415143"/>
              <a:gd name="connsiteY87" fmla="*/ 123371 h 1531257"/>
              <a:gd name="connsiteX88" fmla="*/ 645886 w 1415143"/>
              <a:gd name="connsiteY88" fmla="*/ 137885 h 1531257"/>
              <a:gd name="connsiteX89" fmla="*/ 609600 w 1415143"/>
              <a:gd name="connsiteY89" fmla="*/ 174171 h 1531257"/>
              <a:gd name="connsiteX90" fmla="*/ 544286 w 1415143"/>
              <a:gd name="connsiteY90" fmla="*/ 232228 h 1531257"/>
              <a:gd name="connsiteX91" fmla="*/ 529772 w 1415143"/>
              <a:gd name="connsiteY91" fmla="*/ 254000 h 1531257"/>
              <a:gd name="connsiteX92" fmla="*/ 493486 w 1415143"/>
              <a:gd name="connsiteY92" fmla="*/ 290285 h 1531257"/>
              <a:gd name="connsiteX93" fmla="*/ 435429 w 1415143"/>
              <a:gd name="connsiteY93" fmla="*/ 377371 h 1531257"/>
              <a:gd name="connsiteX94" fmla="*/ 420915 w 1415143"/>
              <a:gd name="connsiteY94" fmla="*/ 399142 h 1531257"/>
              <a:gd name="connsiteX95" fmla="*/ 413657 w 1415143"/>
              <a:gd name="connsiteY95" fmla="*/ 420914 h 1531257"/>
              <a:gd name="connsiteX96" fmla="*/ 384629 w 1415143"/>
              <a:gd name="connsiteY96" fmla="*/ 457200 h 1531257"/>
              <a:gd name="connsiteX97" fmla="*/ 362857 w 1415143"/>
              <a:gd name="connsiteY97" fmla="*/ 493485 h 1531257"/>
              <a:gd name="connsiteX98" fmla="*/ 355600 w 1415143"/>
              <a:gd name="connsiteY98" fmla="*/ 515257 h 1531257"/>
              <a:gd name="connsiteX99" fmla="*/ 312057 w 1415143"/>
              <a:gd name="connsiteY99" fmla="*/ 573314 h 1531257"/>
              <a:gd name="connsiteX100" fmla="*/ 304800 w 1415143"/>
              <a:gd name="connsiteY100" fmla="*/ 566057 h 153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415143" h="1531257">
                <a:moveTo>
                  <a:pt x="304800" y="566057"/>
                </a:moveTo>
                <a:cubicBezTo>
                  <a:pt x="298752" y="573314"/>
                  <a:pt x="287474" y="601255"/>
                  <a:pt x="275772" y="616857"/>
                </a:cubicBezTo>
                <a:cubicBezTo>
                  <a:pt x="265509" y="630541"/>
                  <a:pt x="248974" y="638909"/>
                  <a:pt x="239486" y="653142"/>
                </a:cubicBezTo>
                <a:cubicBezTo>
                  <a:pt x="228707" y="669311"/>
                  <a:pt x="225232" y="677608"/>
                  <a:pt x="210457" y="689428"/>
                </a:cubicBezTo>
                <a:cubicBezTo>
                  <a:pt x="164695" y="726037"/>
                  <a:pt x="209208" y="683419"/>
                  <a:pt x="174172" y="718457"/>
                </a:cubicBezTo>
                <a:cubicBezTo>
                  <a:pt x="171753" y="725714"/>
                  <a:pt x="170851" y="733669"/>
                  <a:pt x="166915" y="740228"/>
                </a:cubicBezTo>
                <a:cubicBezTo>
                  <a:pt x="163395" y="746095"/>
                  <a:pt x="156674" y="749399"/>
                  <a:pt x="152400" y="754742"/>
                </a:cubicBezTo>
                <a:cubicBezTo>
                  <a:pt x="146951" y="761553"/>
                  <a:pt x="142724" y="769257"/>
                  <a:pt x="137886" y="776514"/>
                </a:cubicBezTo>
                <a:cubicBezTo>
                  <a:pt x="118690" y="853296"/>
                  <a:pt x="144752" y="762882"/>
                  <a:pt x="116115" y="827314"/>
                </a:cubicBezTo>
                <a:cubicBezTo>
                  <a:pt x="109901" y="841295"/>
                  <a:pt x="110087" y="858127"/>
                  <a:pt x="101600" y="870857"/>
                </a:cubicBezTo>
                <a:cubicBezTo>
                  <a:pt x="91924" y="885371"/>
                  <a:pt x="78088" y="897851"/>
                  <a:pt x="72572" y="914400"/>
                </a:cubicBezTo>
                <a:cubicBezTo>
                  <a:pt x="63151" y="942662"/>
                  <a:pt x="70724" y="930762"/>
                  <a:pt x="50800" y="950685"/>
                </a:cubicBezTo>
                <a:cubicBezTo>
                  <a:pt x="26408" y="1023865"/>
                  <a:pt x="63627" y="910348"/>
                  <a:pt x="36286" y="1001485"/>
                </a:cubicBezTo>
                <a:cubicBezTo>
                  <a:pt x="31890" y="1016139"/>
                  <a:pt x="26610" y="1030514"/>
                  <a:pt x="21772" y="1045028"/>
                </a:cubicBezTo>
                <a:lnTo>
                  <a:pt x="14515" y="1066800"/>
                </a:lnTo>
                <a:lnTo>
                  <a:pt x="7257" y="1088571"/>
                </a:lnTo>
                <a:cubicBezTo>
                  <a:pt x="4838" y="1110342"/>
                  <a:pt x="0" y="1131980"/>
                  <a:pt x="0" y="1153885"/>
                </a:cubicBezTo>
                <a:cubicBezTo>
                  <a:pt x="0" y="1168600"/>
                  <a:pt x="5632" y="1182803"/>
                  <a:pt x="7257" y="1197428"/>
                </a:cubicBezTo>
                <a:cubicBezTo>
                  <a:pt x="10474" y="1226379"/>
                  <a:pt x="10902" y="1255610"/>
                  <a:pt x="14515" y="1284514"/>
                </a:cubicBezTo>
                <a:cubicBezTo>
                  <a:pt x="17395" y="1307550"/>
                  <a:pt x="31025" y="1336039"/>
                  <a:pt x="36286" y="1357085"/>
                </a:cubicBezTo>
                <a:cubicBezTo>
                  <a:pt x="37642" y="1362507"/>
                  <a:pt x="46338" y="1400448"/>
                  <a:pt x="50800" y="1407885"/>
                </a:cubicBezTo>
                <a:cubicBezTo>
                  <a:pt x="54320" y="1413752"/>
                  <a:pt x="61210" y="1416926"/>
                  <a:pt x="65315" y="1422400"/>
                </a:cubicBezTo>
                <a:cubicBezTo>
                  <a:pt x="82720" y="1445606"/>
                  <a:pt x="88057" y="1463817"/>
                  <a:pt x="108857" y="1480457"/>
                </a:cubicBezTo>
                <a:cubicBezTo>
                  <a:pt x="133499" y="1500171"/>
                  <a:pt x="139650" y="1497978"/>
                  <a:pt x="174172" y="1509485"/>
                </a:cubicBezTo>
                <a:lnTo>
                  <a:pt x="195943" y="1516742"/>
                </a:lnTo>
                <a:cubicBezTo>
                  <a:pt x="203200" y="1519161"/>
                  <a:pt x="210293" y="1522145"/>
                  <a:pt x="217715" y="1524000"/>
                </a:cubicBezTo>
                <a:lnTo>
                  <a:pt x="246743" y="1531257"/>
                </a:lnTo>
                <a:lnTo>
                  <a:pt x="362857" y="1524000"/>
                </a:lnTo>
                <a:cubicBezTo>
                  <a:pt x="411102" y="1520426"/>
                  <a:pt x="441794" y="1518372"/>
                  <a:pt x="486229" y="1509485"/>
                </a:cubicBezTo>
                <a:cubicBezTo>
                  <a:pt x="496009" y="1507529"/>
                  <a:pt x="505581" y="1504647"/>
                  <a:pt x="515257" y="1502228"/>
                </a:cubicBezTo>
                <a:cubicBezTo>
                  <a:pt x="565165" y="1468957"/>
                  <a:pt x="542251" y="1478717"/>
                  <a:pt x="580572" y="1465942"/>
                </a:cubicBezTo>
                <a:cubicBezTo>
                  <a:pt x="587829" y="1458685"/>
                  <a:pt x="594242" y="1450472"/>
                  <a:pt x="602343" y="1444171"/>
                </a:cubicBezTo>
                <a:cubicBezTo>
                  <a:pt x="616113" y="1433461"/>
                  <a:pt x="633551" y="1427477"/>
                  <a:pt x="645886" y="1415142"/>
                </a:cubicBezTo>
                <a:lnTo>
                  <a:pt x="682172" y="1378857"/>
                </a:lnTo>
                <a:lnTo>
                  <a:pt x="696686" y="1364342"/>
                </a:lnTo>
                <a:cubicBezTo>
                  <a:pt x="699105" y="1357085"/>
                  <a:pt x="700522" y="1349413"/>
                  <a:pt x="703943" y="1342571"/>
                </a:cubicBezTo>
                <a:cubicBezTo>
                  <a:pt x="713098" y="1324261"/>
                  <a:pt x="719472" y="1319785"/>
                  <a:pt x="732972" y="1306285"/>
                </a:cubicBezTo>
                <a:cubicBezTo>
                  <a:pt x="735391" y="1299028"/>
                  <a:pt x="736808" y="1291356"/>
                  <a:pt x="740229" y="1284514"/>
                </a:cubicBezTo>
                <a:cubicBezTo>
                  <a:pt x="750334" y="1264304"/>
                  <a:pt x="760462" y="1257023"/>
                  <a:pt x="776515" y="1240971"/>
                </a:cubicBezTo>
                <a:cubicBezTo>
                  <a:pt x="778934" y="1233714"/>
                  <a:pt x="779836" y="1225759"/>
                  <a:pt x="783772" y="1219200"/>
                </a:cubicBezTo>
                <a:cubicBezTo>
                  <a:pt x="791860" y="1205719"/>
                  <a:pt x="808645" y="1199300"/>
                  <a:pt x="820057" y="1190171"/>
                </a:cubicBezTo>
                <a:cubicBezTo>
                  <a:pt x="848519" y="1167402"/>
                  <a:pt x="818536" y="1181002"/>
                  <a:pt x="856343" y="1168400"/>
                </a:cubicBezTo>
                <a:cubicBezTo>
                  <a:pt x="863600" y="1163562"/>
                  <a:pt x="870314" y="1157786"/>
                  <a:pt x="878115" y="1153885"/>
                </a:cubicBezTo>
                <a:cubicBezTo>
                  <a:pt x="884957" y="1150464"/>
                  <a:pt x="893199" y="1150343"/>
                  <a:pt x="899886" y="1146628"/>
                </a:cubicBezTo>
                <a:cubicBezTo>
                  <a:pt x="915135" y="1138157"/>
                  <a:pt x="928915" y="1127276"/>
                  <a:pt x="943429" y="1117600"/>
                </a:cubicBezTo>
                <a:cubicBezTo>
                  <a:pt x="950686" y="1112762"/>
                  <a:pt x="959033" y="1109252"/>
                  <a:pt x="965200" y="1103085"/>
                </a:cubicBezTo>
                <a:cubicBezTo>
                  <a:pt x="977295" y="1090990"/>
                  <a:pt x="991998" y="1081033"/>
                  <a:pt x="1001486" y="1066800"/>
                </a:cubicBezTo>
                <a:cubicBezTo>
                  <a:pt x="1006324" y="1059543"/>
                  <a:pt x="1012099" y="1052829"/>
                  <a:pt x="1016000" y="1045028"/>
                </a:cubicBezTo>
                <a:cubicBezTo>
                  <a:pt x="1019421" y="1038186"/>
                  <a:pt x="1019321" y="1029816"/>
                  <a:pt x="1023257" y="1023257"/>
                </a:cubicBezTo>
                <a:cubicBezTo>
                  <a:pt x="1026777" y="1017390"/>
                  <a:pt x="1032934" y="1013580"/>
                  <a:pt x="1037772" y="1008742"/>
                </a:cubicBezTo>
                <a:cubicBezTo>
                  <a:pt x="1054450" y="958709"/>
                  <a:pt x="1041468" y="976018"/>
                  <a:pt x="1066800" y="950685"/>
                </a:cubicBezTo>
                <a:cubicBezTo>
                  <a:pt x="1069219" y="943428"/>
                  <a:pt x="1069611" y="935139"/>
                  <a:pt x="1074057" y="928914"/>
                </a:cubicBezTo>
                <a:cubicBezTo>
                  <a:pt x="1082011" y="917779"/>
                  <a:pt x="1093410" y="909561"/>
                  <a:pt x="1103086" y="899885"/>
                </a:cubicBezTo>
                <a:lnTo>
                  <a:pt x="1124857" y="878114"/>
                </a:lnTo>
                <a:lnTo>
                  <a:pt x="1139372" y="863600"/>
                </a:lnTo>
                <a:lnTo>
                  <a:pt x="1153886" y="849085"/>
                </a:lnTo>
                <a:cubicBezTo>
                  <a:pt x="1156305" y="841828"/>
                  <a:pt x="1157722" y="834156"/>
                  <a:pt x="1161143" y="827314"/>
                </a:cubicBezTo>
                <a:cubicBezTo>
                  <a:pt x="1170299" y="809001"/>
                  <a:pt x="1176670" y="804529"/>
                  <a:pt x="1190172" y="791028"/>
                </a:cubicBezTo>
                <a:cubicBezTo>
                  <a:pt x="1210730" y="729355"/>
                  <a:pt x="1182059" y="804551"/>
                  <a:pt x="1211943" y="754742"/>
                </a:cubicBezTo>
                <a:cubicBezTo>
                  <a:pt x="1215879" y="748183"/>
                  <a:pt x="1214754" y="739196"/>
                  <a:pt x="1219200" y="732971"/>
                </a:cubicBezTo>
                <a:cubicBezTo>
                  <a:pt x="1227154" y="721836"/>
                  <a:pt x="1248229" y="703942"/>
                  <a:pt x="1248229" y="703942"/>
                </a:cubicBezTo>
                <a:cubicBezTo>
                  <a:pt x="1253067" y="689428"/>
                  <a:pt x="1254257" y="673130"/>
                  <a:pt x="1262743" y="660400"/>
                </a:cubicBezTo>
                <a:cubicBezTo>
                  <a:pt x="1267581" y="653143"/>
                  <a:pt x="1273356" y="646429"/>
                  <a:pt x="1277257" y="638628"/>
                </a:cubicBezTo>
                <a:cubicBezTo>
                  <a:pt x="1280678" y="631786"/>
                  <a:pt x="1279925" y="622977"/>
                  <a:pt x="1284515" y="616857"/>
                </a:cubicBezTo>
                <a:cubicBezTo>
                  <a:pt x="1294778" y="603173"/>
                  <a:pt x="1311311" y="594803"/>
                  <a:pt x="1320800" y="580571"/>
                </a:cubicBezTo>
                <a:cubicBezTo>
                  <a:pt x="1339111" y="553107"/>
                  <a:pt x="1329148" y="564968"/>
                  <a:pt x="1349829" y="544285"/>
                </a:cubicBezTo>
                <a:cubicBezTo>
                  <a:pt x="1376291" y="464898"/>
                  <a:pt x="1334090" y="585138"/>
                  <a:pt x="1371600" y="500742"/>
                </a:cubicBezTo>
                <a:cubicBezTo>
                  <a:pt x="1377814" y="486761"/>
                  <a:pt x="1381277" y="471714"/>
                  <a:pt x="1386115" y="457200"/>
                </a:cubicBezTo>
                <a:lnTo>
                  <a:pt x="1400629" y="413657"/>
                </a:lnTo>
                <a:cubicBezTo>
                  <a:pt x="1403048" y="406400"/>
                  <a:pt x="1406386" y="399386"/>
                  <a:pt x="1407886" y="391885"/>
                </a:cubicBezTo>
                <a:lnTo>
                  <a:pt x="1415143" y="355600"/>
                </a:lnTo>
                <a:cubicBezTo>
                  <a:pt x="1407044" y="262458"/>
                  <a:pt x="1412874" y="227916"/>
                  <a:pt x="1393372" y="159657"/>
                </a:cubicBezTo>
                <a:cubicBezTo>
                  <a:pt x="1391270" y="152301"/>
                  <a:pt x="1389536" y="144727"/>
                  <a:pt x="1386115" y="137885"/>
                </a:cubicBezTo>
                <a:cubicBezTo>
                  <a:pt x="1371601" y="108857"/>
                  <a:pt x="1374018" y="120952"/>
                  <a:pt x="1349829" y="101600"/>
                </a:cubicBezTo>
                <a:cubicBezTo>
                  <a:pt x="1344486" y="97326"/>
                  <a:pt x="1341435" y="90145"/>
                  <a:pt x="1335315" y="87085"/>
                </a:cubicBezTo>
                <a:cubicBezTo>
                  <a:pt x="1321631" y="80243"/>
                  <a:pt x="1304502" y="81058"/>
                  <a:pt x="1291772" y="72571"/>
                </a:cubicBezTo>
                <a:cubicBezTo>
                  <a:pt x="1277258" y="62895"/>
                  <a:pt x="1264778" y="49058"/>
                  <a:pt x="1248229" y="43542"/>
                </a:cubicBezTo>
                <a:lnTo>
                  <a:pt x="1182915" y="21771"/>
                </a:lnTo>
                <a:lnTo>
                  <a:pt x="1161143" y="14514"/>
                </a:lnTo>
                <a:cubicBezTo>
                  <a:pt x="1153886" y="12095"/>
                  <a:pt x="1146975" y="8102"/>
                  <a:pt x="1139372" y="7257"/>
                </a:cubicBezTo>
                <a:lnTo>
                  <a:pt x="1074057" y="0"/>
                </a:lnTo>
                <a:cubicBezTo>
                  <a:pt x="1039489" y="1728"/>
                  <a:pt x="938645" y="1196"/>
                  <a:pt x="885372" y="14514"/>
                </a:cubicBezTo>
                <a:cubicBezTo>
                  <a:pt x="870529" y="18225"/>
                  <a:pt x="856343" y="24190"/>
                  <a:pt x="841829" y="29028"/>
                </a:cubicBezTo>
                <a:lnTo>
                  <a:pt x="820057" y="36285"/>
                </a:lnTo>
                <a:lnTo>
                  <a:pt x="776515" y="50800"/>
                </a:lnTo>
                <a:cubicBezTo>
                  <a:pt x="766839" y="55638"/>
                  <a:pt x="756879" y="59947"/>
                  <a:pt x="747486" y="65314"/>
                </a:cubicBezTo>
                <a:cubicBezTo>
                  <a:pt x="697771" y="93722"/>
                  <a:pt x="749339" y="65738"/>
                  <a:pt x="711200" y="94342"/>
                </a:cubicBezTo>
                <a:cubicBezTo>
                  <a:pt x="697245" y="104808"/>
                  <a:pt x="682171" y="113695"/>
                  <a:pt x="667657" y="123371"/>
                </a:cubicBezTo>
                <a:cubicBezTo>
                  <a:pt x="660400" y="128209"/>
                  <a:pt x="652053" y="131718"/>
                  <a:pt x="645886" y="137885"/>
                </a:cubicBezTo>
                <a:cubicBezTo>
                  <a:pt x="633791" y="149980"/>
                  <a:pt x="623833" y="164683"/>
                  <a:pt x="609600" y="174171"/>
                </a:cubicBezTo>
                <a:cubicBezTo>
                  <a:pt x="583424" y="191622"/>
                  <a:pt x="564168" y="202403"/>
                  <a:pt x="544286" y="232228"/>
                </a:cubicBezTo>
                <a:cubicBezTo>
                  <a:pt x="539448" y="239485"/>
                  <a:pt x="535516" y="247436"/>
                  <a:pt x="529772" y="254000"/>
                </a:cubicBezTo>
                <a:cubicBezTo>
                  <a:pt x="518508" y="266873"/>
                  <a:pt x="502974" y="276053"/>
                  <a:pt x="493486" y="290285"/>
                </a:cubicBezTo>
                <a:lnTo>
                  <a:pt x="435429" y="377371"/>
                </a:lnTo>
                <a:cubicBezTo>
                  <a:pt x="430591" y="384628"/>
                  <a:pt x="423673" y="390868"/>
                  <a:pt x="420915" y="399142"/>
                </a:cubicBezTo>
                <a:cubicBezTo>
                  <a:pt x="418496" y="406399"/>
                  <a:pt x="417078" y="414072"/>
                  <a:pt x="413657" y="420914"/>
                </a:cubicBezTo>
                <a:cubicBezTo>
                  <a:pt x="404503" y="439223"/>
                  <a:pt x="398128" y="443700"/>
                  <a:pt x="384629" y="457200"/>
                </a:cubicBezTo>
                <a:cubicBezTo>
                  <a:pt x="364070" y="518876"/>
                  <a:pt x="392744" y="443675"/>
                  <a:pt x="362857" y="493485"/>
                </a:cubicBezTo>
                <a:cubicBezTo>
                  <a:pt x="358921" y="500045"/>
                  <a:pt x="359315" y="508570"/>
                  <a:pt x="355600" y="515257"/>
                </a:cubicBezTo>
                <a:cubicBezTo>
                  <a:pt x="348449" y="528129"/>
                  <a:pt x="328837" y="560729"/>
                  <a:pt x="312057" y="573314"/>
                </a:cubicBezTo>
                <a:cubicBezTo>
                  <a:pt x="307730" y="576559"/>
                  <a:pt x="310848" y="558800"/>
                  <a:pt x="304800" y="566057"/>
                </a:cubicBezTo>
                <a:close/>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highlight>
                <a:srgbClr val="C0C0C0"/>
              </a:highlight>
            </a:endParaRPr>
          </a:p>
        </p:txBody>
      </p:sp>
      <p:sp>
        <p:nvSpPr>
          <p:cNvPr id="16" name="Freeform 15">
            <a:extLst>
              <a:ext uri="{FF2B5EF4-FFF2-40B4-BE49-F238E27FC236}">
                <a16:creationId xmlns:a16="http://schemas.microsoft.com/office/drawing/2014/main" id="{3065DA72-A1BE-7C48-B4EB-E0F2CD624A54}"/>
              </a:ext>
            </a:extLst>
          </p:cNvPr>
          <p:cNvSpPr/>
          <p:nvPr/>
        </p:nvSpPr>
        <p:spPr>
          <a:xfrm>
            <a:off x="478995" y="2090058"/>
            <a:ext cx="1415143" cy="1531257"/>
          </a:xfrm>
          <a:custGeom>
            <a:avLst/>
            <a:gdLst>
              <a:gd name="connsiteX0" fmla="*/ 304800 w 1415143"/>
              <a:gd name="connsiteY0" fmla="*/ 566057 h 1531257"/>
              <a:gd name="connsiteX1" fmla="*/ 275772 w 1415143"/>
              <a:gd name="connsiteY1" fmla="*/ 616857 h 1531257"/>
              <a:gd name="connsiteX2" fmla="*/ 239486 w 1415143"/>
              <a:gd name="connsiteY2" fmla="*/ 653142 h 1531257"/>
              <a:gd name="connsiteX3" fmla="*/ 210457 w 1415143"/>
              <a:gd name="connsiteY3" fmla="*/ 689428 h 1531257"/>
              <a:gd name="connsiteX4" fmla="*/ 174172 w 1415143"/>
              <a:gd name="connsiteY4" fmla="*/ 718457 h 1531257"/>
              <a:gd name="connsiteX5" fmla="*/ 166915 w 1415143"/>
              <a:gd name="connsiteY5" fmla="*/ 740228 h 1531257"/>
              <a:gd name="connsiteX6" fmla="*/ 152400 w 1415143"/>
              <a:gd name="connsiteY6" fmla="*/ 754742 h 1531257"/>
              <a:gd name="connsiteX7" fmla="*/ 137886 w 1415143"/>
              <a:gd name="connsiteY7" fmla="*/ 776514 h 1531257"/>
              <a:gd name="connsiteX8" fmla="*/ 116115 w 1415143"/>
              <a:gd name="connsiteY8" fmla="*/ 827314 h 1531257"/>
              <a:gd name="connsiteX9" fmla="*/ 101600 w 1415143"/>
              <a:gd name="connsiteY9" fmla="*/ 870857 h 1531257"/>
              <a:gd name="connsiteX10" fmla="*/ 72572 w 1415143"/>
              <a:gd name="connsiteY10" fmla="*/ 914400 h 1531257"/>
              <a:gd name="connsiteX11" fmla="*/ 50800 w 1415143"/>
              <a:gd name="connsiteY11" fmla="*/ 950685 h 1531257"/>
              <a:gd name="connsiteX12" fmla="*/ 36286 w 1415143"/>
              <a:gd name="connsiteY12" fmla="*/ 1001485 h 1531257"/>
              <a:gd name="connsiteX13" fmla="*/ 21772 w 1415143"/>
              <a:gd name="connsiteY13" fmla="*/ 1045028 h 1531257"/>
              <a:gd name="connsiteX14" fmla="*/ 14515 w 1415143"/>
              <a:gd name="connsiteY14" fmla="*/ 1066800 h 1531257"/>
              <a:gd name="connsiteX15" fmla="*/ 7257 w 1415143"/>
              <a:gd name="connsiteY15" fmla="*/ 1088571 h 1531257"/>
              <a:gd name="connsiteX16" fmla="*/ 0 w 1415143"/>
              <a:gd name="connsiteY16" fmla="*/ 1153885 h 1531257"/>
              <a:gd name="connsiteX17" fmla="*/ 7257 w 1415143"/>
              <a:gd name="connsiteY17" fmla="*/ 1197428 h 1531257"/>
              <a:gd name="connsiteX18" fmla="*/ 14515 w 1415143"/>
              <a:gd name="connsiteY18" fmla="*/ 1284514 h 1531257"/>
              <a:gd name="connsiteX19" fmla="*/ 36286 w 1415143"/>
              <a:gd name="connsiteY19" fmla="*/ 1357085 h 1531257"/>
              <a:gd name="connsiteX20" fmla="*/ 50800 w 1415143"/>
              <a:gd name="connsiteY20" fmla="*/ 1407885 h 1531257"/>
              <a:gd name="connsiteX21" fmla="*/ 65315 w 1415143"/>
              <a:gd name="connsiteY21" fmla="*/ 1422400 h 1531257"/>
              <a:gd name="connsiteX22" fmla="*/ 108857 w 1415143"/>
              <a:gd name="connsiteY22" fmla="*/ 1480457 h 1531257"/>
              <a:gd name="connsiteX23" fmla="*/ 174172 w 1415143"/>
              <a:gd name="connsiteY23" fmla="*/ 1509485 h 1531257"/>
              <a:gd name="connsiteX24" fmla="*/ 195943 w 1415143"/>
              <a:gd name="connsiteY24" fmla="*/ 1516742 h 1531257"/>
              <a:gd name="connsiteX25" fmla="*/ 217715 w 1415143"/>
              <a:gd name="connsiteY25" fmla="*/ 1524000 h 1531257"/>
              <a:gd name="connsiteX26" fmla="*/ 246743 w 1415143"/>
              <a:gd name="connsiteY26" fmla="*/ 1531257 h 1531257"/>
              <a:gd name="connsiteX27" fmla="*/ 362857 w 1415143"/>
              <a:gd name="connsiteY27" fmla="*/ 1524000 h 1531257"/>
              <a:gd name="connsiteX28" fmla="*/ 486229 w 1415143"/>
              <a:gd name="connsiteY28" fmla="*/ 1509485 h 1531257"/>
              <a:gd name="connsiteX29" fmla="*/ 515257 w 1415143"/>
              <a:gd name="connsiteY29" fmla="*/ 1502228 h 1531257"/>
              <a:gd name="connsiteX30" fmla="*/ 580572 w 1415143"/>
              <a:gd name="connsiteY30" fmla="*/ 1465942 h 1531257"/>
              <a:gd name="connsiteX31" fmla="*/ 602343 w 1415143"/>
              <a:gd name="connsiteY31" fmla="*/ 1444171 h 1531257"/>
              <a:gd name="connsiteX32" fmla="*/ 645886 w 1415143"/>
              <a:gd name="connsiteY32" fmla="*/ 1415142 h 1531257"/>
              <a:gd name="connsiteX33" fmla="*/ 682172 w 1415143"/>
              <a:gd name="connsiteY33" fmla="*/ 1378857 h 1531257"/>
              <a:gd name="connsiteX34" fmla="*/ 696686 w 1415143"/>
              <a:gd name="connsiteY34" fmla="*/ 1364342 h 1531257"/>
              <a:gd name="connsiteX35" fmla="*/ 703943 w 1415143"/>
              <a:gd name="connsiteY35" fmla="*/ 1342571 h 1531257"/>
              <a:gd name="connsiteX36" fmla="*/ 732972 w 1415143"/>
              <a:gd name="connsiteY36" fmla="*/ 1306285 h 1531257"/>
              <a:gd name="connsiteX37" fmla="*/ 740229 w 1415143"/>
              <a:gd name="connsiteY37" fmla="*/ 1284514 h 1531257"/>
              <a:gd name="connsiteX38" fmla="*/ 776515 w 1415143"/>
              <a:gd name="connsiteY38" fmla="*/ 1240971 h 1531257"/>
              <a:gd name="connsiteX39" fmla="*/ 783772 w 1415143"/>
              <a:gd name="connsiteY39" fmla="*/ 1219200 h 1531257"/>
              <a:gd name="connsiteX40" fmla="*/ 820057 w 1415143"/>
              <a:gd name="connsiteY40" fmla="*/ 1190171 h 1531257"/>
              <a:gd name="connsiteX41" fmla="*/ 856343 w 1415143"/>
              <a:gd name="connsiteY41" fmla="*/ 1168400 h 1531257"/>
              <a:gd name="connsiteX42" fmla="*/ 878115 w 1415143"/>
              <a:gd name="connsiteY42" fmla="*/ 1153885 h 1531257"/>
              <a:gd name="connsiteX43" fmla="*/ 899886 w 1415143"/>
              <a:gd name="connsiteY43" fmla="*/ 1146628 h 1531257"/>
              <a:gd name="connsiteX44" fmla="*/ 943429 w 1415143"/>
              <a:gd name="connsiteY44" fmla="*/ 1117600 h 1531257"/>
              <a:gd name="connsiteX45" fmla="*/ 965200 w 1415143"/>
              <a:gd name="connsiteY45" fmla="*/ 1103085 h 1531257"/>
              <a:gd name="connsiteX46" fmla="*/ 1001486 w 1415143"/>
              <a:gd name="connsiteY46" fmla="*/ 1066800 h 1531257"/>
              <a:gd name="connsiteX47" fmla="*/ 1016000 w 1415143"/>
              <a:gd name="connsiteY47" fmla="*/ 1045028 h 1531257"/>
              <a:gd name="connsiteX48" fmla="*/ 1023257 w 1415143"/>
              <a:gd name="connsiteY48" fmla="*/ 1023257 h 1531257"/>
              <a:gd name="connsiteX49" fmla="*/ 1037772 w 1415143"/>
              <a:gd name="connsiteY49" fmla="*/ 1008742 h 1531257"/>
              <a:gd name="connsiteX50" fmla="*/ 1066800 w 1415143"/>
              <a:gd name="connsiteY50" fmla="*/ 950685 h 1531257"/>
              <a:gd name="connsiteX51" fmla="*/ 1074057 w 1415143"/>
              <a:gd name="connsiteY51" fmla="*/ 928914 h 1531257"/>
              <a:gd name="connsiteX52" fmla="*/ 1103086 w 1415143"/>
              <a:gd name="connsiteY52" fmla="*/ 899885 h 1531257"/>
              <a:gd name="connsiteX53" fmla="*/ 1124857 w 1415143"/>
              <a:gd name="connsiteY53" fmla="*/ 878114 h 1531257"/>
              <a:gd name="connsiteX54" fmla="*/ 1139372 w 1415143"/>
              <a:gd name="connsiteY54" fmla="*/ 863600 h 1531257"/>
              <a:gd name="connsiteX55" fmla="*/ 1153886 w 1415143"/>
              <a:gd name="connsiteY55" fmla="*/ 849085 h 1531257"/>
              <a:gd name="connsiteX56" fmla="*/ 1161143 w 1415143"/>
              <a:gd name="connsiteY56" fmla="*/ 827314 h 1531257"/>
              <a:gd name="connsiteX57" fmla="*/ 1190172 w 1415143"/>
              <a:gd name="connsiteY57" fmla="*/ 791028 h 1531257"/>
              <a:gd name="connsiteX58" fmla="*/ 1211943 w 1415143"/>
              <a:gd name="connsiteY58" fmla="*/ 754742 h 1531257"/>
              <a:gd name="connsiteX59" fmla="*/ 1219200 w 1415143"/>
              <a:gd name="connsiteY59" fmla="*/ 732971 h 1531257"/>
              <a:gd name="connsiteX60" fmla="*/ 1248229 w 1415143"/>
              <a:gd name="connsiteY60" fmla="*/ 703942 h 1531257"/>
              <a:gd name="connsiteX61" fmla="*/ 1262743 w 1415143"/>
              <a:gd name="connsiteY61" fmla="*/ 660400 h 1531257"/>
              <a:gd name="connsiteX62" fmla="*/ 1277257 w 1415143"/>
              <a:gd name="connsiteY62" fmla="*/ 638628 h 1531257"/>
              <a:gd name="connsiteX63" fmla="*/ 1284515 w 1415143"/>
              <a:gd name="connsiteY63" fmla="*/ 616857 h 1531257"/>
              <a:gd name="connsiteX64" fmla="*/ 1320800 w 1415143"/>
              <a:gd name="connsiteY64" fmla="*/ 580571 h 1531257"/>
              <a:gd name="connsiteX65" fmla="*/ 1349829 w 1415143"/>
              <a:gd name="connsiteY65" fmla="*/ 544285 h 1531257"/>
              <a:gd name="connsiteX66" fmla="*/ 1371600 w 1415143"/>
              <a:gd name="connsiteY66" fmla="*/ 500742 h 1531257"/>
              <a:gd name="connsiteX67" fmla="*/ 1386115 w 1415143"/>
              <a:gd name="connsiteY67" fmla="*/ 457200 h 1531257"/>
              <a:gd name="connsiteX68" fmla="*/ 1400629 w 1415143"/>
              <a:gd name="connsiteY68" fmla="*/ 413657 h 1531257"/>
              <a:gd name="connsiteX69" fmla="*/ 1407886 w 1415143"/>
              <a:gd name="connsiteY69" fmla="*/ 391885 h 1531257"/>
              <a:gd name="connsiteX70" fmla="*/ 1415143 w 1415143"/>
              <a:gd name="connsiteY70" fmla="*/ 355600 h 1531257"/>
              <a:gd name="connsiteX71" fmla="*/ 1393372 w 1415143"/>
              <a:gd name="connsiteY71" fmla="*/ 159657 h 1531257"/>
              <a:gd name="connsiteX72" fmla="*/ 1386115 w 1415143"/>
              <a:gd name="connsiteY72" fmla="*/ 137885 h 1531257"/>
              <a:gd name="connsiteX73" fmla="*/ 1349829 w 1415143"/>
              <a:gd name="connsiteY73" fmla="*/ 101600 h 1531257"/>
              <a:gd name="connsiteX74" fmla="*/ 1335315 w 1415143"/>
              <a:gd name="connsiteY74" fmla="*/ 87085 h 1531257"/>
              <a:gd name="connsiteX75" fmla="*/ 1291772 w 1415143"/>
              <a:gd name="connsiteY75" fmla="*/ 72571 h 1531257"/>
              <a:gd name="connsiteX76" fmla="*/ 1248229 w 1415143"/>
              <a:gd name="connsiteY76" fmla="*/ 43542 h 1531257"/>
              <a:gd name="connsiteX77" fmla="*/ 1182915 w 1415143"/>
              <a:gd name="connsiteY77" fmla="*/ 21771 h 1531257"/>
              <a:gd name="connsiteX78" fmla="*/ 1161143 w 1415143"/>
              <a:gd name="connsiteY78" fmla="*/ 14514 h 1531257"/>
              <a:gd name="connsiteX79" fmla="*/ 1139372 w 1415143"/>
              <a:gd name="connsiteY79" fmla="*/ 7257 h 1531257"/>
              <a:gd name="connsiteX80" fmla="*/ 1074057 w 1415143"/>
              <a:gd name="connsiteY80" fmla="*/ 0 h 1531257"/>
              <a:gd name="connsiteX81" fmla="*/ 885372 w 1415143"/>
              <a:gd name="connsiteY81" fmla="*/ 14514 h 1531257"/>
              <a:gd name="connsiteX82" fmla="*/ 841829 w 1415143"/>
              <a:gd name="connsiteY82" fmla="*/ 29028 h 1531257"/>
              <a:gd name="connsiteX83" fmla="*/ 820057 w 1415143"/>
              <a:gd name="connsiteY83" fmla="*/ 36285 h 1531257"/>
              <a:gd name="connsiteX84" fmla="*/ 776515 w 1415143"/>
              <a:gd name="connsiteY84" fmla="*/ 50800 h 1531257"/>
              <a:gd name="connsiteX85" fmla="*/ 747486 w 1415143"/>
              <a:gd name="connsiteY85" fmla="*/ 65314 h 1531257"/>
              <a:gd name="connsiteX86" fmla="*/ 711200 w 1415143"/>
              <a:gd name="connsiteY86" fmla="*/ 94342 h 1531257"/>
              <a:gd name="connsiteX87" fmla="*/ 667657 w 1415143"/>
              <a:gd name="connsiteY87" fmla="*/ 123371 h 1531257"/>
              <a:gd name="connsiteX88" fmla="*/ 645886 w 1415143"/>
              <a:gd name="connsiteY88" fmla="*/ 137885 h 1531257"/>
              <a:gd name="connsiteX89" fmla="*/ 609600 w 1415143"/>
              <a:gd name="connsiteY89" fmla="*/ 174171 h 1531257"/>
              <a:gd name="connsiteX90" fmla="*/ 544286 w 1415143"/>
              <a:gd name="connsiteY90" fmla="*/ 232228 h 1531257"/>
              <a:gd name="connsiteX91" fmla="*/ 529772 w 1415143"/>
              <a:gd name="connsiteY91" fmla="*/ 254000 h 1531257"/>
              <a:gd name="connsiteX92" fmla="*/ 493486 w 1415143"/>
              <a:gd name="connsiteY92" fmla="*/ 290285 h 1531257"/>
              <a:gd name="connsiteX93" fmla="*/ 435429 w 1415143"/>
              <a:gd name="connsiteY93" fmla="*/ 377371 h 1531257"/>
              <a:gd name="connsiteX94" fmla="*/ 420915 w 1415143"/>
              <a:gd name="connsiteY94" fmla="*/ 399142 h 1531257"/>
              <a:gd name="connsiteX95" fmla="*/ 413657 w 1415143"/>
              <a:gd name="connsiteY95" fmla="*/ 420914 h 1531257"/>
              <a:gd name="connsiteX96" fmla="*/ 384629 w 1415143"/>
              <a:gd name="connsiteY96" fmla="*/ 457200 h 1531257"/>
              <a:gd name="connsiteX97" fmla="*/ 362857 w 1415143"/>
              <a:gd name="connsiteY97" fmla="*/ 493485 h 1531257"/>
              <a:gd name="connsiteX98" fmla="*/ 355600 w 1415143"/>
              <a:gd name="connsiteY98" fmla="*/ 515257 h 1531257"/>
              <a:gd name="connsiteX99" fmla="*/ 312057 w 1415143"/>
              <a:gd name="connsiteY99" fmla="*/ 573314 h 1531257"/>
              <a:gd name="connsiteX100" fmla="*/ 304800 w 1415143"/>
              <a:gd name="connsiteY100" fmla="*/ 566057 h 153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415143" h="1531257">
                <a:moveTo>
                  <a:pt x="304800" y="566057"/>
                </a:moveTo>
                <a:cubicBezTo>
                  <a:pt x="298752" y="573314"/>
                  <a:pt x="287474" y="601255"/>
                  <a:pt x="275772" y="616857"/>
                </a:cubicBezTo>
                <a:cubicBezTo>
                  <a:pt x="265509" y="630541"/>
                  <a:pt x="248974" y="638909"/>
                  <a:pt x="239486" y="653142"/>
                </a:cubicBezTo>
                <a:cubicBezTo>
                  <a:pt x="228707" y="669311"/>
                  <a:pt x="225232" y="677608"/>
                  <a:pt x="210457" y="689428"/>
                </a:cubicBezTo>
                <a:cubicBezTo>
                  <a:pt x="164695" y="726037"/>
                  <a:pt x="209208" y="683419"/>
                  <a:pt x="174172" y="718457"/>
                </a:cubicBezTo>
                <a:cubicBezTo>
                  <a:pt x="171753" y="725714"/>
                  <a:pt x="170851" y="733669"/>
                  <a:pt x="166915" y="740228"/>
                </a:cubicBezTo>
                <a:cubicBezTo>
                  <a:pt x="163395" y="746095"/>
                  <a:pt x="156674" y="749399"/>
                  <a:pt x="152400" y="754742"/>
                </a:cubicBezTo>
                <a:cubicBezTo>
                  <a:pt x="146951" y="761553"/>
                  <a:pt x="142724" y="769257"/>
                  <a:pt x="137886" y="776514"/>
                </a:cubicBezTo>
                <a:cubicBezTo>
                  <a:pt x="118690" y="853296"/>
                  <a:pt x="144752" y="762882"/>
                  <a:pt x="116115" y="827314"/>
                </a:cubicBezTo>
                <a:cubicBezTo>
                  <a:pt x="109901" y="841295"/>
                  <a:pt x="110087" y="858127"/>
                  <a:pt x="101600" y="870857"/>
                </a:cubicBezTo>
                <a:cubicBezTo>
                  <a:pt x="91924" y="885371"/>
                  <a:pt x="78088" y="897851"/>
                  <a:pt x="72572" y="914400"/>
                </a:cubicBezTo>
                <a:cubicBezTo>
                  <a:pt x="63151" y="942662"/>
                  <a:pt x="70724" y="930762"/>
                  <a:pt x="50800" y="950685"/>
                </a:cubicBezTo>
                <a:cubicBezTo>
                  <a:pt x="26408" y="1023865"/>
                  <a:pt x="63627" y="910348"/>
                  <a:pt x="36286" y="1001485"/>
                </a:cubicBezTo>
                <a:cubicBezTo>
                  <a:pt x="31890" y="1016139"/>
                  <a:pt x="26610" y="1030514"/>
                  <a:pt x="21772" y="1045028"/>
                </a:cubicBezTo>
                <a:lnTo>
                  <a:pt x="14515" y="1066800"/>
                </a:lnTo>
                <a:lnTo>
                  <a:pt x="7257" y="1088571"/>
                </a:lnTo>
                <a:cubicBezTo>
                  <a:pt x="4838" y="1110342"/>
                  <a:pt x="0" y="1131980"/>
                  <a:pt x="0" y="1153885"/>
                </a:cubicBezTo>
                <a:cubicBezTo>
                  <a:pt x="0" y="1168600"/>
                  <a:pt x="5632" y="1182803"/>
                  <a:pt x="7257" y="1197428"/>
                </a:cubicBezTo>
                <a:cubicBezTo>
                  <a:pt x="10474" y="1226379"/>
                  <a:pt x="10902" y="1255610"/>
                  <a:pt x="14515" y="1284514"/>
                </a:cubicBezTo>
                <a:cubicBezTo>
                  <a:pt x="17395" y="1307550"/>
                  <a:pt x="31025" y="1336039"/>
                  <a:pt x="36286" y="1357085"/>
                </a:cubicBezTo>
                <a:cubicBezTo>
                  <a:pt x="37642" y="1362507"/>
                  <a:pt x="46338" y="1400448"/>
                  <a:pt x="50800" y="1407885"/>
                </a:cubicBezTo>
                <a:cubicBezTo>
                  <a:pt x="54320" y="1413752"/>
                  <a:pt x="61210" y="1416926"/>
                  <a:pt x="65315" y="1422400"/>
                </a:cubicBezTo>
                <a:cubicBezTo>
                  <a:pt x="82720" y="1445606"/>
                  <a:pt x="88057" y="1463817"/>
                  <a:pt x="108857" y="1480457"/>
                </a:cubicBezTo>
                <a:cubicBezTo>
                  <a:pt x="133499" y="1500171"/>
                  <a:pt x="139650" y="1497978"/>
                  <a:pt x="174172" y="1509485"/>
                </a:cubicBezTo>
                <a:lnTo>
                  <a:pt x="195943" y="1516742"/>
                </a:lnTo>
                <a:cubicBezTo>
                  <a:pt x="203200" y="1519161"/>
                  <a:pt x="210293" y="1522145"/>
                  <a:pt x="217715" y="1524000"/>
                </a:cubicBezTo>
                <a:lnTo>
                  <a:pt x="246743" y="1531257"/>
                </a:lnTo>
                <a:lnTo>
                  <a:pt x="362857" y="1524000"/>
                </a:lnTo>
                <a:cubicBezTo>
                  <a:pt x="411102" y="1520426"/>
                  <a:pt x="441794" y="1518372"/>
                  <a:pt x="486229" y="1509485"/>
                </a:cubicBezTo>
                <a:cubicBezTo>
                  <a:pt x="496009" y="1507529"/>
                  <a:pt x="505581" y="1504647"/>
                  <a:pt x="515257" y="1502228"/>
                </a:cubicBezTo>
                <a:cubicBezTo>
                  <a:pt x="565165" y="1468957"/>
                  <a:pt x="542251" y="1478717"/>
                  <a:pt x="580572" y="1465942"/>
                </a:cubicBezTo>
                <a:cubicBezTo>
                  <a:pt x="587829" y="1458685"/>
                  <a:pt x="594242" y="1450472"/>
                  <a:pt x="602343" y="1444171"/>
                </a:cubicBezTo>
                <a:cubicBezTo>
                  <a:pt x="616113" y="1433461"/>
                  <a:pt x="633551" y="1427477"/>
                  <a:pt x="645886" y="1415142"/>
                </a:cubicBezTo>
                <a:lnTo>
                  <a:pt x="682172" y="1378857"/>
                </a:lnTo>
                <a:lnTo>
                  <a:pt x="696686" y="1364342"/>
                </a:lnTo>
                <a:cubicBezTo>
                  <a:pt x="699105" y="1357085"/>
                  <a:pt x="700522" y="1349413"/>
                  <a:pt x="703943" y="1342571"/>
                </a:cubicBezTo>
                <a:cubicBezTo>
                  <a:pt x="713098" y="1324261"/>
                  <a:pt x="719472" y="1319785"/>
                  <a:pt x="732972" y="1306285"/>
                </a:cubicBezTo>
                <a:cubicBezTo>
                  <a:pt x="735391" y="1299028"/>
                  <a:pt x="736808" y="1291356"/>
                  <a:pt x="740229" y="1284514"/>
                </a:cubicBezTo>
                <a:cubicBezTo>
                  <a:pt x="750334" y="1264304"/>
                  <a:pt x="760462" y="1257023"/>
                  <a:pt x="776515" y="1240971"/>
                </a:cubicBezTo>
                <a:cubicBezTo>
                  <a:pt x="778934" y="1233714"/>
                  <a:pt x="779836" y="1225759"/>
                  <a:pt x="783772" y="1219200"/>
                </a:cubicBezTo>
                <a:cubicBezTo>
                  <a:pt x="791860" y="1205719"/>
                  <a:pt x="808645" y="1199300"/>
                  <a:pt x="820057" y="1190171"/>
                </a:cubicBezTo>
                <a:cubicBezTo>
                  <a:pt x="848519" y="1167402"/>
                  <a:pt x="818536" y="1181002"/>
                  <a:pt x="856343" y="1168400"/>
                </a:cubicBezTo>
                <a:cubicBezTo>
                  <a:pt x="863600" y="1163562"/>
                  <a:pt x="870314" y="1157786"/>
                  <a:pt x="878115" y="1153885"/>
                </a:cubicBezTo>
                <a:cubicBezTo>
                  <a:pt x="884957" y="1150464"/>
                  <a:pt x="893199" y="1150343"/>
                  <a:pt x="899886" y="1146628"/>
                </a:cubicBezTo>
                <a:cubicBezTo>
                  <a:pt x="915135" y="1138157"/>
                  <a:pt x="928915" y="1127276"/>
                  <a:pt x="943429" y="1117600"/>
                </a:cubicBezTo>
                <a:cubicBezTo>
                  <a:pt x="950686" y="1112762"/>
                  <a:pt x="959033" y="1109252"/>
                  <a:pt x="965200" y="1103085"/>
                </a:cubicBezTo>
                <a:cubicBezTo>
                  <a:pt x="977295" y="1090990"/>
                  <a:pt x="991998" y="1081033"/>
                  <a:pt x="1001486" y="1066800"/>
                </a:cubicBezTo>
                <a:cubicBezTo>
                  <a:pt x="1006324" y="1059543"/>
                  <a:pt x="1012099" y="1052829"/>
                  <a:pt x="1016000" y="1045028"/>
                </a:cubicBezTo>
                <a:cubicBezTo>
                  <a:pt x="1019421" y="1038186"/>
                  <a:pt x="1019321" y="1029816"/>
                  <a:pt x="1023257" y="1023257"/>
                </a:cubicBezTo>
                <a:cubicBezTo>
                  <a:pt x="1026777" y="1017390"/>
                  <a:pt x="1032934" y="1013580"/>
                  <a:pt x="1037772" y="1008742"/>
                </a:cubicBezTo>
                <a:cubicBezTo>
                  <a:pt x="1054450" y="958709"/>
                  <a:pt x="1041468" y="976018"/>
                  <a:pt x="1066800" y="950685"/>
                </a:cubicBezTo>
                <a:cubicBezTo>
                  <a:pt x="1069219" y="943428"/>
                  <a:pt x="1069611" y="935139"/>
                  <a:pt x="1074057" y="928914"/>
                </a:cubicBezTo>
                <a:cubicBezTo>
                  <a:pt x="1082011" y="917779"/>
                  <a:pt x="1093410" y="909561"/>
                  <a:pt x="1103086" y="899885"/>
                </a:cubicBezTo>
                <a:lnTo>
                  <a:pt x="1124857" y="878114"/>
                </a:lnTo>
                <a:lnTo>
                  <a:pt x="1139372" y="863600"/>
                </a:lnTo>
                <a:lnTo>
                  <a:pt x="1153886" y="849085"/>
                </a:lnTo>
                <a:cubicBezTo>
                  <a:pt x="1156305" y="841828"/>
                  <a:pt x="1157722" y="834156"/>
                  <a:pt x="1161143" y="827314"/>
                </a:cubicBezTo>
                <a:cubicBezTo>
                  <a:pt x="1170299" y="809001"/>
                  <a:pt x="1176670" y="804529"/>
                  <a:pt x="1190172" y="791028"/>
                </a:cubicBezTo>
                <a:cubicBezTo>
                  <a:pt x="1210730" y="729355"/>
                  <a:pt x="1182059" y="804551"/>
                  <a:pt x="1211943" y="754742"/>
                </a:cubicBezTo>
                <a:cubicBezTo>
                  <a:pt x="1215879" y="748183"/>
                  <a:pt x="1214754" y="739196"/>
                  <a:pt x="1219200" y="732971"/>
                </a:cubicBezTo>
                <a:cubicBezTo>
                  <a:pt x="1227154" y="721836"/>
                  <a:pt x="1248229" y="703942"/>
                  <a:pt x="1248229" y="703942"/>
                </a:cubicBezTo>
                <a:cubicBezTo>
                  <a:pt x="1253067" y="689428"/>
                  <a:pt x="1254257" y="673130"/>
                  <a:pt x="1262743" y="660400"/>
                </a:cubicBezTo>
                <a:cubicBezTo>
                  <a:pt x="1267581" y="653143"/>
                  <a:pt x="1273356" y="646429"/>
                  <a:pt x="1277257" y="638628"/>
                </a:cubicBezTo>
                <a:cubicBezTo>
                  <a:pt x="1280678" y="631786"/>
                  <a:pt x="1279925" y="622977"/>
                  <a:pt x="1284515" y="616857"/>
                </a:cubicBezTo>
                <a:cubicBezTo>
                  <a:pt x="1294778" y="603173"/>
                  <a:pt x="1311311" y="594803"/>
                  <a:pt x="1320800" y="580571"/>
                </a:cubicBezTo>
                <a:cubicBezTo>
                  <a:pt x="1339111" y="553107"/>
                  <a:pt x="1329148" y="564968"/>
                  <a:pt x="1349829" y="544285"/>
                </a:cubicBezTo>
                <a:cubicBezTo>
                  <a:pt x="1376291" y="464898"/>
                  <a:pt x="1334090" y="585138"/>
                  <a:pt x="1371600" y="500742"/>
                </a:cubicBezTo>
                <a:cubicBezTo>
                  <a:pt x="1377814" y="486761"/>
                  <a:pt x="1381277" y="471714"/>
                  <a:pt x="1386115" y="457200"/>
                </a:cubicBezTo>
                <a:lnTo>
                  <a:pt x="1400629" y="413657"/>
                </a:lnTo>
                <a:cubicBezTo>
                  <a:pt x="1403048" y="406400"/>
                  <a:pt x="1406386" y="399386"/>
                  <a:pt x="1407886" y="391885"/>
                </a:cubicBezTo>
                <a:lnTo>
                  <a:pt x="1415143" y="355600"/>
                </a:lnTo>
                <a:cubicBezTo>
                  <a:pt x="1407044" y="262458"/>
                  <a:pt x="1412874" y="227916"/>
                  <a:pt x="1393372" y="159657"/>
                </a:cubicBezTo>
                <a:cubicBezTo>
                  <a:pt x="1391270" y="152301"/>
                  <a:pt x="1389536" y="144727"/>
                  <a:pt x="1386115" y="137885"/>
                </a:cubicBezTo>
                <a:cubicBezTo>
                  <a:pt x="1371601" y="108857"/>
                  <a:pt x="1374018" y="120952"/>
                  <a:pt x="1349829" y="101600"/>
                </a:cubicBezTo>
                <a:cubicBezTo>
                  <a:pt x="1344486" y="97326"/>
                  <a:pt x="1341435" y="90145"/>
                  <a:pt x="1335315" y="87085"/>
                </a:cubicBezTo>
                <a:cubicBezTo>
                  <a:pt x="1321631" y="80243"/>
                  <a:pt x="1304502" y="81058"/>
                  <a:pt x="1291772" y="72571"/>
                </a:cubicBezTo>
                <a:cubicBezTo>
                  <a:pt x="1277258" y="62895"/>
                  <a:pt x="1264778" y="49058"/>
                  <a:pt x="1248229" y="43542"/>
                </a:cubicBezTo>
                <a:lnTo>
                  <a:pt x="1182915" y="21771"/>
                </a:lnTo>
                <a:lnTo>
                  <a:pt x="1161143" y="14514"/>
                </a:lnTo>
                <a:cubicBezTo>
                  <a:pt x="1153886" y="12095"/>
                  <a:pt x="1146975" y="8102"/>
                  <a:pt x="1139372" y="7257"/>
                </a:cubicBezTo>
                <a:lnTo>
                  <a:pt x="1074057" y="0"/>
                </a:lnTo>
                <a:cubicBezTo>
                  <a:pt x="1039489" y="1728"/>
                  <a:pt x="938645" y="1196"/>
                  <a:pt x="885372" y="14514"/>
                </a:cubicBezTo>
                <a:cubicBezTo>
                  <a:pt x="870529" y="18225"/>
                  <a:pt x="856343" y="24190"/>
                  <a:pt x="841829" y="29028"/>
                </a:cubicBezTo>
                <a:lnTo>
                  <a:pt x="820057" y="36285"/>
                </a:lnTo>
                <a:lnTo>
                  <a:pt x="776515" y="50800"/>
                </a:lnTo>
                <a:cubicBezTo>
                  <a:pt x="766839" y="55638"/>
                  <a:pt x="756879" y="59947"/>
                  <a:pt x="747486" y="65314"/>
                </a:cubicBezTo>
                <a:cubicBezTo>
                  <a:pt x="697771" y="93722"/>
                  <a:pt x="749339" y="65738"/>
                  <a:pt x="711200" y="94342"/>
                </a:cubicBezTo>
                <a:cubicBezTo>
                  <a:pt x="697245" y="104808"/>
                  <a:pt x="682171" y="113695"/>
                  <a:pt x="667657" y="123371"/>
                </a:cubicBezTo>
                <a:cubicBezTo>
                  <a:pt x="660400" y="128209"/>
                  <a:pt x="652053" y="131718"/>
                  <a:pt x="645886" y="137885"/>
                </a:cubicBezTo>
                <a:cubicBezTo>
                  <a:pt x="633791" y="149980"/>
                  <a:pt x="623833" y="164683"/>
                  <a:pt x="609600" y="174171"/>
                </a:cubicBezTo>
                <a:cubicBezTo>
                  <a:pt x="583424" y="191622"/>
                  <a:pt x="564168" y="202403"/>
                  <a:pt x="544286" y="232228"/>
                </a:cubicBezTo>
                <a:cubicBezTo>
                  <a:pt x="539448" y="239485"/>
                  <a:pt x="535516" y="247436"/>
                  <a:pt x="529772" y="254000"/>
                </a:cubicBezTo>
                <a:cubicBezTo>
                  <a:pt x="518508" y="266873"/>
                  <a:pt x="502974" y="276053"/>
                  <a:pt x="493486" y="290285"/>
                </a:cubicBezTo>
                <a:lnTo>
                  <a:pt x="435429" y="377371"/>
                </a:lnTo>
                <a:cubicBezTo>
                  <a:pt x="430591" y="384628"/>
                  <a:pt x="423673" y="390868"/>
                  <a:pt x="420915" y="399142"/>
                </a:cubicBezTo>
                <a:cubicBezTo>
                  <a:pt x="418496" y="406399"/>
                  <a:pt x="417078" y="414072"/>
                  <a:pt x="413657" y="420914"/>
                </a:cubicBezTo>
                <a:cubicBezTo>
                  <a:pt x="404503" y="439223"/>
                  <a:pt x="398128" y="443700"/>
                  <a:pt x="384629" y="457200"/>
                </a:cubicBezTo>
                <a:cubicBezTo>
                  <a:pt x="364070" y="518876"/>
                  <a:pt x="392744" y="443675"/>
                  <a:pt x="362857" y="493485"/>
                </a:cubicBezTo>
                <a:cubicBezTo>
                  <a:pt x="358921" y="500045"/>
                  <a:pt x="359315" y="508570"/>
                  <a:pt x="355600" y="515257"/>
                </a:cubicBezTo>
                <a:cubicBezTo>
                  <a:pt x="348449" y="528129"/>
                  <a:pt x="328837" y="560729"/>
                  <a:pt x="312057" y="573314"/>
                </a:cubicBezTo>
                <a:cubicBezTo>
                  <a:pt x="307730" y="576559"/>
                  <a:pt x="310848" y="558800"/>
                  <a:pt x="304800" y="566057"/>
                </a:cubicBezTo>
                <a:close/>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highlight>
                <a:srgbClr val="C0C0C0"/>
              </a:highlight>
            </a:endParaRPr>
          </a:p>
        </p:txBody>
      </p:sp>
      <p:sp>
        <p:nvSpPr>
          <p:cNvPr id="17" name="Rounded Rectangular Callout 16">
            <a:extLst>
              <a:ext uri="{FF2B5EF4-FFF2-40B4-BE49-F238E27FC236}">
                <a16:creationId xmlns:a16="http://schemas.microsoft.com/office/drawing/2014/main" id="{9670C9F3-8CB9-B74E-BB3A-07AA89CA575A}"/>
              </a:ext>
            </a:extLst>
          </p:cNvPr>
          <p:cNvSpPr/>
          <p:nvPr/>
        </p:nvSpPr>
        <p:spPr>
          <a:xfrm>
            <a:off x="1122596" y="781181"/>
            <a:ext cx="2752732" cy="621436"/>
          </a:xfrm>
          <a:prstGeom prst="wedgeRoundRectCallout">
            <a:avLst>
              <a:gd name="adj1" fmla="val -38011"/>
              <a:gd name="adj2" fmla="val 198088"/>
              <a:gd name="adj3" fmla="val 16667"/>
            </a:avLst>
          </a:prstGeom>
          <a:solidFill>
            <a:srgbClr val="E5D07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62673"/>
                </a:solidFill>
              </a:rPr>
              <a:t>All wines here have similar</a:t>
            </a:r>
            <a:br>
              <a:rPr lang="en-US" b="1" dirty="0">
                <a:solidFill>
                  <a:srgbClr val="262673"/>
                </a:solidFill>
              </a:rPr>
            </a:br>
            <a:r>
              <a:rPr lang="en-US" b="1" dirty="0">
                <a:solidFill>
                  <a:srgbClr val="262673"/>
                </a:solidFill>
              </a:rPr>
              <a:t>sugar percentages…</a:t>
            </a:r>
            <a:endParaRPr lang="en-US" sz="1400" b="1" dirty="0">
              <a:solidFill>
                <a:srgbClr val="262673"/>
              </a:solidFill>
            </a:endParaRPr>
          </a:p>
        </p:txBody>
      </p:sp>
      <p:sp>
        <p:nvSpPr>
          <p:cNvPr id="18" name="Rounded Rectangular Callout 17">
            <a:extLst>
              <a:ext uri="{FF2B5EF4-FFF2-40B4-BE49-F238E27FC236}">
                <a16:creationId xmlns:a16="http://schemas.microsoft.com/office/drawing/2014/main" id="{339E9BDE-392E-AF4E-9627-8C18365DD686}"/>
              </a:ext>
            </a:extLst>
          </p:cNvPr>
          <p:cNvSpPr/>
          <p:nvPr/>
        </p:nvSpPr>
        <p:spPr>
          <a:xfrm>
            <a:off x="5382518" y="788441"/>
            <a:ext cx="3050281" cy="621436"/>
          </a:xfrm>
          <a:prstGeom prst="wedgeRoundRectCallout">
            <a:avLst>
              <a:gd name="adj1" fmla="val -35870"/>
              <a:gd name="adj2" fmla="val 178235"/>
              <a:gd name="adj3" fmla="val 16667"/>
            </a:avLst>
          </a:prstGeom>
          <a:solidFill>
            <a:srgbClr val="E5D07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62673"/>
                </a:solidFill>
              </a:rPr>
              <a:t>…and fixed acidity strongly correlates with pH or citric acid </a:t>
            </a:r>
            <a:endParaRPr lang="en-US" sz="1400" b="1" dirty="0">
              <a:solidFill>
                <a:srgbClr val="262673"/>
              </a:solidFill>
            </a:endParaRPr>
          </a:p>
        </p:txBody>
      </p:sp>
    </p:spTree>
    <p:extLst>
      <p:ext uri="{BB962C8B-B14F-4D97-AF65-F5344CB8AC3E}">
        <p14:creationId xmlns:p14="http://schemas.microsoft.com/office/powerpoint/2010/main" val="3133569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4" name="Rectangle 3">
            <a:extLst>
              <a:ext uri="{FF2B5EF4-FFF2-40B4-BE49-F238E27FC236}">
                <a16:creationId xmlns:a16="http://schemas.microsoft.com/office/drawing/2014/main" id="{5512DBAF-B68A-284E-8D1B-94526FD47392}"/>
              </a:ext>
            </a:extLst>
          </p:cNvPr>
          <p:cNvSpPr/>
          <p:nvPr/>
        </p:nvSpPr>
        <p:spPr>
          <a:xfrm>
            <a:off x="232028" y="313015"/>
            <a:ext cx="7525858" cy="400110"/>
          </a:xfrm>
          <a:prstGeom prst="rect">
            <a:avLst/>
          </a:prstGeom>
        </p:spPr>
        <p:txBody>
          <a:bodyPr wrap="square">
            <a:spAutoFit/>
          </a:bodyPr>
          <a:lstStyle/>
          <a:p>
            <a:r>
              <a:rPr lang="en-GB" sz="2000" b="1" dirty="0">
                <a:solidFill>
                  <a:srgbClr val="002060"/>
                </a:solidFill>
                <a:latin typeface="Lato"/>
                <a:ea typeface="Lato"/>
                <a:cs typeface="Lato"/>
                <a:sym typeface="Lato"/>
              </a:rPr>
              <a:t>Example use-case: Combining views</a:t>
            </a:r>
            <a:endParaRPr lang="en-NL" sz="2000" b="1" dirty="0"/>
          </a:p>
        </p:txBody>
      </p:sp>
      <p:pic>
        <p:nvPicPr>
          <p:cNvPr id="2" name="Picture 1">
            <a:extLst>
              <a:ext uri="{FF2B5EF4-FFF2-40B4-BE49-F238E27FC236}">
                <a16:creationId xmlns:a16="http://schemas.microsoft.com/office/drawing/2014/main" id="{81BD5F72-F318-6B40-AA36-F454B3074CA9}"/>
              </a:ext>
            </a:extLst>
          </p:cNvPr>
          <p:cNvPicPr>
            <a:picLocks noChangeAspect="1"/>
          </p:cNvPicPr>
          <p:nvPr/>
        </p:nvPicPr>
        <p:blipFill>
          <a:blip r:embed="rId3"/>
          <a:stretch>
            <a:fillRect/>
          </a:stretch>
        </p:blipFill>
        <p:spPr>
          <a:xfrm>
            <a:off x="4919447" y="1158545"/>
            <a:ext cx="3526064" cy="2646791"/>
          </a:xfrm>
          <a:prstGeom prst="rect">
            <a:avLst/>
          </a:prstGeom>
        </p:spPr>
      </p:pic>
      <p:sp>
        <p:nvSpPr>
          <p:cNvPr id="7" name="Rectangle 21">
            <a:extLst>
              <a:ext uri="{FF2B5EF4-FFF2-40B4-BE49-F238E27FC236}">
                <a16:creationId xmlns:a16="http://schemas.microsoft.com/office/drawing/2014/main" id="{247B7E24-6405-6347-AB13-E1A4C6C588FC}"/>
              </a:ext>
            </a:extLst>
          </p:cNvPr>
          <p:cNvSpPr>
            <a:spLocks noChangeArrowheads="1"/>
          </p:cNvSpPr>
          <p:nvPr/>
        </p:nvSpPr>
        <p:spPr bwMode="auto">
          <a:xfrm>
            <a:off x="5420824" y="847875"/>
            <a:ext cx="2021707"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b="1" dirty="0">
                <a:solidFill>
                  <a:schemeClr val="tx1"/>
                </a:solidFill>
              </a:rPr>
              <a:t>Attribute contribution</a:t>
            </a:r>
          </a:p>
        </p:txBody>
      </p:sp>
      <p:pic>
        <p:nvPicPr>
          <p:cNvPr id="3" name="Picture 2">
            <a:extLst>
              <a:ext uri="{FF2B5EF4-FFF2-40B4-BE49-F238E27FC236}">
                <a16:creationId xmlns:a16="http://schemas.microsoft.com/office/drawing/2014/main" id="{CBEED629-E90D-E94F-9E64-C139640BDA69}"/>
              </a:ext>
            </a:extLst>
          </p:cNvPr>
          <p:cNvPicPr>
            <a:picLocks noChangeAspect="1"/>
          </p:cNvPicPr>
          <p:nvPr/>
        </p:nvPicPr>
        <p:blipFill>
          <a:blip r:embed="rId4"/>
          <a:stretch>
            <a:fillRect/>
          </a:stretch>
        </p:blipFill>
        <p:spPr>
          <a:xfrm>
            <a:off x="356510" y="1224457"/>
            <a:ext cx="4099378" cy="2628266"/>
          </a:xfrm>
          <a:prstGeom prst="rect">
            <a:avLst/>
          </a:prstGeom>
        </p:spPr>
      </p:pic>
      <p:sp>
        <p:nvSpPr>
          <p:cNvPr id="12" name="Rectangle 21">
            <a:extLst>
              <a:ext uri="{FF2B5EF4-FFF2-40B4-BE49-F238E27FC236}">
                <a16:creationId xmlns:a16="http://schemas.microsoft.com/office/drawing/2014/main" id="{C4685190-0811-0F41-86B5-59BE516C780B}"/>
              </a:ext>
            </a:extLst>
          </p:cNvPr>
          <p:cNvSpPr>
            <a:spLocks noChangeArrowheads="1"/>
          </p:cNvSpPr>
          <p:nvPr/>
        </p:nvSpPr>
        <p:spPr bwMode="auto">
          <a:xfrm>
            <a:off x="1058142" y="865283"/>
            <a:ext cx="157767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b="1" dirty="0">
                <a:solidFill>
                  <a:schemeClr val="tx1"/>
                </a:solidFill>
              </a:rPr>
              <a:t>Correlation view</a:t>
            </a:r>
          </a:p>
        </p:txBody>
      </p:sp>
      <p:sp>
        <p:nvSpPr>
          <p:cNvPr id="17" name="Rounded Rectangular Callout 16">
            <a:extLst>
              <a:ext uri="{FF2B5EF4-FFF2-40B4-BE49-F238E27FC236}">
                <a16:creationId xmlns:a16="http://schemas.microsoft.com/office/drawing/2014/main" id="{9670C9F3-8CB9-B74E-BB3A-07AA89CA575A}"/>
              </a:ext>
            </a:extLst>
          </p:cNvPr>
          <p:cNvSpPr/>
          <p:nvPr/>
        </p:nvSpPr>
        <p:spPr>
          <a:xfrm>
            <a:off x="5370273" y="4274362"/>
            <a:ext cx="3050279" cy="621436"/>
          </a:xfrm>
          <a:prstGeom prst="wedgeRoundRectCallout">
            <a:avLst>
              <a:gd name="adj1" fmla="val -23556"/>
              <a:gd name="adj2" fmla="val -180281"/>
              <a:gd name="adj3" fmla="val 16667"/>
            </a:avLst>
          </a:prstGeom>
          <a:solidFill>
            <a:srgbClr val="E5D07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62673"/>
                </a:solidFill>
              </a:rPr>
              <a:t>..and have similar values of alcohol, chlorides, or acidity</a:t>
            </a:r>
            <a:endParaRPr lang="en-US" sz="1400" b="1" dirty="0">
              <a:solidFill>
                <a:srgbClr val="262673"/>
              </a:solidFill>
            </a:endParaRPr>
          </a:p>
        </p:txBody>
      </p:sp>
      <p:sp>
        <p:nvSpPr>
          <p:cNvPr id="18" name="Rounded Rectangular Callout 17">
            <a:extLst>
              <a:ext uri="{FF2B5EF4-FFF2-40B4-BE49-F238E27FC236}">
                <a16:creationId xmlns:a16="http://schemas.microsoft.com/office/drawing/2014/main" id="{339E9BDE-392E-AF4E-9627-8C18365DD686}"/>
              </a:ext>
            </a:extLst>
          </p:cNvPr>
          <p:cNvSpPr/>
          <p:nvPr/>
        </p:nvSpPr>
        <p:spPr>
          <a:xfrm>
            <a:off x="643619" y="4263295"/>
            <a:ext cx="3050281" cy="621436"/>
          </a:xfrm>
          <a:prstGeom prst="wedgeRoundRectCallout">
            <a:avLst>
              <a:gd name="adj1" fmla="val -24450"/>
              <a:gd name="adj2" fmla="val -158092"/>
              <a:gd name="adj3" fmla="val 16667"/>
            </a:avLst>
          </a:prstGeom>
          <a:solidFill>
            <a:srgbClr val="E5D07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62673"/>
                </a:solidFill>
              </a:rPr>
              <a:t>All wines here have a strong correlation sugar </a:t>
            </a:r>
            <a:r>
              <a:rPr lang="en-US" b="1" i="1" dirty="0">
                <a:solidFill>
                  <a:srgbClr val="262673"/>
                </a:solidFill>
              </a:rPr>
              <a:t>vs</a:t>
            </a:r>
            <a:r>
              <a:rPr lang="en-US" b="1" dirty="0">
                <a:solidFill>
                  <a:srgbClr val="262673"/>
                </a:solidFill>
              </a:rPr>
              <a:t> density</a:t>
            </a:r>
            <a:endParaRPr lang="en-US" sz="1400" b="1" dirty="0">
              <a:solidFill>
                <a:srgbClr val="262673"/>
              </a:solidFill>
            </a:endParaRPr>
          </a:p>
        </p:txBody>
      </p:sp>
      <p:sp>
        <p:nvSpPr>
          <p:cNvPr id="6" name="Freeform 5">
            <a:extLst>
              <a:ext uri="{FF2B5EF4-FFF2-40B4-BE49-F238E27FC236}">
                <a16:creationId xmlns:a16="http://schemas.microsoft.com/office/drawing/2014/main" id="{76408998-1E21-624A-B6B5-FF98E59FA7E1}"/>
              </a:ext>
            </a:extLst>
          </p:cNvPr>
          <p:cNvSpPr/>
          <p:nvPr/>
        </p:nvSpPr>
        <p:spPr>
          <a:xfrm>
            <a:off x="972473" y="2155378"/>
            <a:ext cx="2002971" cy="1487714"/>
          </a:xfrm>
          <a:custGeom>
            <a:avLst/>
            <a:gdLst>
              <a:gd name="connsiteX0" fmla="*/ 406400 w 2002971"/>
              <a:gd name="connsiteY0" fmla="*/ 892628 h 1487714"/>
              <a:gd name="connsiteX1" fmla="*/ 377371 w 2002971"/>
              <a:gd name="connsiteY1" fmla="*/ 943428 h 1487714"/>
              <a:gd name="connsiteX2" fmla="*/ 362857 w 2002971"/>
              <a:gd name="connsiteY2" fmla="*/ 957943 h 1487714"/>
              <a:gd name="connsiteX3" fmla="*/ 348342 w 2002971"/>
              <a:gd name="connsiteY3" fmla="*/ 979714 h 1487714"/>
              <a:gd name="connsiteX4" fmla="*/ 283028 w 2002971"/>
              <a:gd name="connsiteY4" fmla="*/ 1016000 h 1487714"/>
              <a:gd name="connsiteX5" fmla="*/ 261257 w 2002971"/>
              <a:gd name="connsiteY5" fmla="*/ 1030514 h 1487714"/>
              <a:gd name="connsiteX6" fmla="*/ 239485 w 2002971"/>
              <a:gd name="connsiteY6" fmla="*/ 1037771 h 1487714"/>
              <a:gd name="connsiteX7" fmla="*/ 195942 w 2002971"/>
              <a:gd name="connsiteY7" fmla="*/ 1066800 h 1487714"/>
              <a:gd name="connsiteX8" fmla="*/ 145142 w 2002971"/>
              <a:gd name="connsiteY8" fmla="*/ 1088571 h 1487714"/>
              <a:gd name="connsiteX9" fmla="*/ 123371 w 2002971"/>
              <a:gd name="connsiteY9" fmla="*/ 1095828 h 1487714"/>
              <a:gd name="connsiteX10" fmla="*/ 58057 w 2002971"/>
              <a:gd name="connsiteY10" fmla="*/ 1124857 h 1487714"/>
              <a:gd name="connsiteX11" fmla="*/ 36285 w 2002971"/>
              <a:gd name="connsiteY11" fmla="*/ 1132114 h 1487714"/>
              <a:gd name="connsiteX12" fmla="*/ 14514 w 2002971"/>
              <a:gd name="connsiteY12" fmla="*/ 1146628 h 1487714"/>
              <a:gd name="connsiteX13" fmla="*/ 0 w 2002971"/>
              <a:gd name="connsiteY13" fmla="*/ 1190171 h 1487714"/>
              <a:gd name="connsiteX14" fmla="*/ 7257 w 2002971"/>
              <a:gd name="connsiteY14" fmla="*/ 1306285 h 1487714"/>
              <a:gd name="connsiteX15" fmla="*/ 21771 w 2002971"/>
              <a:gd name="connsiteY15" fmla="*/ 1349828 h 1487714"/>
              <a:gd name="connsiteX16" fmla="*/ 36285 w 2002971"/>
              <a:gd name="connsiteY16" fmla="*/ 1393371 h 1487714"/>
              <a:gd name="connsiteX17" fmla="*/ 50800 w 2002971"/>
              <a:gd name="connsiteY17" fmla="*/ 1407885 h 1487714"/>
              <a:gd name="connsiteX18" fmla="*/ 65314 w 2002971"/>
              <a:gd name="connsiteY18" fmla="*/ 1429657 h 1487714"/>
              <a:gd name="connsiteX19" fmla="*/ 87085 w 2002971"/>
              <a:gd name="connsiteY19" fmla="*/ 1444171 h 1487714"/>
              <a:gd name="connsiteX20" fmla="*/ 101600 w 2002971"/>
              <a:gd name="connsiteY20" fmla="*/ 1458685 h 1487714"/>
              <a:gd name="connsiteX21" fmla="*/ 137885 w 2002971"/>
              <a:gd name="connsiteY21" fmla="*/ 1465943 h 1487714"/>
              <a:gd name="connsiteX22" fmla="*/ 159657 w 2002971"/>
              <a:gd name="connsiteY22" fmla="*/ 1473200 h 1487714"/>
              <a:gd name="connsiteX23" fmla="*/ 290285 w 2002971"/>
              <a:gd name="connsiteY23" fmla="*/ 1487714 h 1487714"/>
              <a:gd name="connsiteX24" fmla="*/ 660400 w 2002971"/>
              <a:gd name="connsiteY24" fmla="*/ 1480457 h 1487714"/>
              <a:gd name="connsiteX25" fmla="*/ 696685 w 2002971"/>
              <a:gd name="connsiteY25" fmla="*/ 1473200 h 1487714"/>
              <a:gd name="connsiteX26" fmla="*/ 740228 w 2002971"/>
              <a:gd name="connsiteY26" fmla="*/ 1465943 h 1487714"/>
              <a:gd name="connsiteX27" fmla="*/ 791028 w 2002971"/>
              <a:gd name="connsiteY27" fmla="*/ 1451428 h 1487714"/>
              <a:gd name="connsiteX28" fmla="*/ 820057 w 2002971"/>
              <a:gd name="connsiteY28" fmla="*/ 1444171 h 1487714"/>
              <a:gd name="connsiteX29" fmla="*/ 841828 w 2002971"/>
              <a:gd name="connsiteY29" fmla="*/ 1429657 h 1487714"/>
              <a:gd name="connsiteX30" fmla="*/ 885371 w 2002971"/>
              <a:gd name="connsiteY30" fmla="*/ 1415143 h 1487714"/>
              <a:gd name="connsiteX31" fmla="*/ 907142 w 2002971"/>
              <a:gd name="connsiteY31" fmla="*/ 1400628 h 1487714"/>
              <a:gd name="connsiteX32" fmla="*/ 943428 w 2002971"/>
              <a:gd name="connsiteY32" fmla="*/ 1393371 h 1487714"/>
              <a:gd name="connsiteX33" fmla="*/ 965200 w 2002971"/>
              <a:gd name="connsiteY33" fmla="*/ 1386114 h 1487714"/>
              <a:gd name="connsiteX34" fmla="*/ 986971 w 2002971"/>
              <a:gd name="connsiteY34" fmla="*/ 1371600 h 1487714"/>
              <a:gd name="connsiteX35" fmla="*/ 1052285 w 2002971"/>
              <a:gd name="connsiteY35" fmla="*/ 1335314 h 1487714"/>
              <a:gd name="connsiteX36" fmla="*/ 1081314 w 2002971"/>
              <a:gd name="connsiteY36" fmla="*/ 1306285 h 1487714"/>
              <a:gd name="connsiteX37" fmla="*/ 1168400 w 2002971"/>
              <a:gd name="connsiteY37" fmla="*/ 1248228 h 1487714"/>
              <a:gd name="connsiteX38" fmla="*/ 1190171 w 2002971"/>
              <a:gd name="connsiteY38" fmla="*/ 1233714 h 1487714"/>
              <a:gd name="connsiteX39" fmla="*/ 1211942 w 2002971"/>
              <a:gd name="connsiteY39" fmla="*/ 1219200 h 1487714"/>
              <a:gd name="connsiteX40" fmla="*/ 1248228 w 2002971"/>
              <a:gd name="connsiteY40" fmla="*/ 1190171 h 1487714"/>
              <a:gd name="connsiteX41" fmla="*/ 1291771 w 2002971"/>
              <a:gd name="connsiteY41" fmla="*/ 1175657 h 1487714"/>
              <a:gd name="connsiteX42" fmla="*/ 1313542 w 2002971"/>
              <a:gd name="connsiteY42" fmla="*/ 1161143 h 1487714"/>
              <a:gd name="connsiteX43" fmla="*/ 1407885 w 2002971"/>
              <a:gd name="connsiteY43" fmla="*/ 1139371 h 1487714"/>
              <a:gd name="connsiteX44" fmla="*/ 1451428 w 2002971"/>
              <a:gd name="connsiteY44" fmla="*/ 1124857 h 1487714"/>
              <a:gd name="connsiteX45" fmla="*/ 1473200 w 2002971"/>
              <a:gd name="connsiteY45" fmla="*/ 1117600 h 1487714"/>
              <a:gd name="connsiteX46" fmla="*/ 1516742 w 2002971"/>
              <a:gd name="connsiteY46" fmla="*/ 1095828 h 1487714"/>
              <a:gd name="connsiteX47" fmla="*/ 1538514 w 2002971"/>
              <a:gd name="connsiteY47" fmla="*/ 1081314 h 1487714"/>
              <a:gd name="connsiteX48" fmla="*/ 1560285 w 2002971"/>
              <a:gd name="connsiteY48" fmla="*/ 1074057 h 1487714"/>
              <a:gd name="connsiteX49" fmla="*/ 1582057 w 2002971"/>
              <a:gd name="connsiteY49" fmla="*/ 1059543 h 1487714"/>
              <a:gd name="connsiteX50" fmla="*/ 1603828 w 2002971"/>
              <a:gd name="connsiteY50" fmla="*/ 1052285 h 1487714"/>
              <a:gd name="connsiteX51" fmla="*/ 1654628 w 2002971"/>
              <a:gd name="connsiteY51" fmla="*/ 1023257 h 1487714"/>
              <a:gd name="connsiteX52" fmla="*/ 1698171 w 2002971"/>
              <a:gd name="connsiteY52" fmla="*/ 986971 h 1487714"/>
              <a:gd name="connsiteX53" fmla="*/ 1741714 w 2002971"/>
              <a:gd name="connsiteY53" fmla="*/ 950685 h 1487714"/>
              <a:gd name="connsiteX54" fmla="*/ 1770742 w 2002971"/>
              <a:gd name="connsiteY54" fmla="*/ 936171 h 1487714"/>
              <a:gd name="connsiteX55" fmla="*/ 1807028 w 2002971"/>
              <a:gd name="connsiteY55" fmla="*/ 899885 h 1487714"/>
              <a:gd name="connsiteX56" fmla="*/ 1828800 w 2002971"/>
              <a:gd name="connsiteY56" fmla="*/ 878114 h 1487714"/>
              <a:gd name="connsiteX57" fmla="*/ 1850571 w 2002971"/>
              <a:gd name="connsiteY57" fmla="*/ 863600 h 1487714"/>
              <a:gd name="connsiteX58" fmla="*/ 1879600 w 2002971"/>
              <a:gd name="connsiteY58" fmla="*/ 834571 h 1487714"/>
              <a:gd name="connsiteX59" fmla="*/ 1901371 w 2002971"/>
              <a:gd name="connsiteY59" fmla="*/ 820057 h 1487714"/>
              <a:gd name="connsiteX60" fmla="*/ 1915885 w 2002971"/>
              <a:gd name="connsiteY60" fmla="*/ 798285 h 1487714"/>
              <a:gd name="connsiteX61" fmla="*/ 1952171 w 2002971"/>
              <a:gd name="connsiteY61" fmla="*/ 762000 h 1487714"/>
              <a:gd name="connsiteX62" fmla="*/ 1981200 w 2002971"/>
              <a:gd name="connsiteY62" fmla="*/ 718457 h 1487714"/>
              <a:gd name="connsiteX63" fmla="*/ 1995714 w 2002971"/>
              <a:gd name="connsiteY63" fmla="*/ 674914 h 1487714"/>
              <a:gd name="connsiteX64" fmla="*/ 2002971 w 2002971"/>
              <a:gd name="connsiteY64" fmla="*/ 653143 h 1487714"/>
              <a:gd name="connsiteX65" fmla="*/ 1995714 w 2002971"/>
              <a:gd name="connsiteY65" fmla="*/ 551543 h 1487714"/>
              <a:gd name="connsiteX66" fmla="*/ 1973942 w 2002971"/>
              <a:gd name="connsiteY66" fmla="*/ 478971 h 1487714"/>
              <a:gd name="connsiteX67" fmla="*/ 1966685 w 2002971"/>
              <a:gd name="connsiteY67" fmla="*/ 457200 h 1487714"/>
              <a:gd name="connsiteX68" fmla="*/ 1952171 w 2002971"/>
              <a:gd name="connsiteY68" fmla="*/ 435428 h 1487714"/>
              <a:gd name="connsiteX69" fmla="*/ 1937657 w 2002971"/>
              <a:gd name="connsiteY69" fmla="*/ 391885 h 1487714"/>
              <a:gd name="connsiteX70" fmla="*/ 1908628 w 2002971"/>
              <a:gd name="connsiteY70" fmla="*/ 355600 h 1487714"/>
              <a:gd name="connsiteX71" fmla="*/ 1879600 w 2002971"/>
              <a:gd name="connsiteY71" fmla="*/ 319314 h 1487714"/>
              <a:gd name="connsiteX72" fmla="*/ 1872342 w 2002971"/>
              <a:gd name="connsiteY72" fmla="*/ 297543 h 1487714"/>
              <a:gd name="connsiteX73" fmla="*/ 1857828 w 2002971"/>
              <a:gd name="connsiteY73" fmla="*/ 283028 h 1487714"/>
              <a:gd name="connsiteX74" fmla="*/ 1821542 w 2002971"/>
              <a:gd name="connsiteY74" fmla="*/ 246743 h 1487714"/>
              <a:gd name="connsiteX75" fmla="*/ 1785257 w 2002971"/>
              <a:gd name="connsiteY75" fmla="*/ 195943 h 1487714"/>
              <a:gd name="connsiteX76" fmla="*/ 1770742 w 2002971"/>
              <a:gd name="connsiteY76" fmla="*/ 181428 h 1487714"/>
              <a:gd name="connsiteX77" fmla="*/ 1727200 w 2002971"/>
              <a:gd name="connsiteY77" fmla="*/ 152400 h 1487714"/>
              <a:gd name="connsiteX78" fmla="*/ 1712685 w 2002971"/>
              <a:gd name="connsiteY78" fmla="*/ 137885 h 1487714"/>
              <a:gd name="connsiteX79" fmla="*/ 1669142 w 2002971"/>
              <a:gd name="connsiteY79" fmla="*/ 123371 h 1487714"/>
              <a:gd name="connsiteX80" fmla="*/ 1618342 w 2002971"/>
              <a:gd name="connsiteY80" fmla="*/ 101600 h 1487714"/>
              <a:gd name="connsiteX81" fmla="*/ 1596571 w 2002971"/>
              <a:gd name="connsiteY81" fmla="*/ 87085 h 1487714"/>
              <a:gd name="connsiteX82" fmla="*/ 1524000 w 2002971"/>
              <a:gd name="connsiteY82" fmla="*/ 65314 h 1487714"/>
              <a:gd name="connsiteX83" fmla="*/ 1502228 w 2002971"/>
              <a:gd name="connsiteY83" fmla="*/ 58057 h 1487714"/>
              <a:gd name="connsiteX84" fmla="*/ 1473200 w 2002971"/>
              <a:gd name="connsiteY84" fmla="*/ 50800 h 1487714"/>
              <a:gd name="connsiteX85" fmla="*/ 1393371 w 2002971"/>
              <a:gd name="connsiteY85" fmla="*/ 29028 h 1487714"/>
              <a:gd name="connsiteX86" fmla="*/ 1248228 w 2002971"/>
              <a:gd name="connsiteY86" fmla="*/ 7257 h 1487714"/>
              <a:gd name="connsiteX87" fmla="*/ 1161142 w 2002971"/>
              <a:gd name="connsiteY87" fmla="*/ 0 h 1487714"/>
              <a:gd name="connsiteX88" fmla="*/ 1023257 w 2002971"/>
              <a:gd name="connsiteY88" fmla="*/ 14514 h 1487714"/>
              <a:gd name="connsiteX89" fmla="*/ 1001485 w 2002971"/>
              <a:gd name="connsiteY89" fmla="*/ 21771 h 1487714"/>
              <a:gd name="connsiteX90" fmla="*/ 979714 w 2002971"/>
              <a:gd name="connsiteY90" fmla="*/ 36285 h 1487714"/>
              <a:gd name="connsiteX91" fmla="*/ 965200 w 2002971"/>
              <a:gd name="connsiteY91" fmla="*/ 50800 h 1487714"/>
              <a:gd name="connsiteX92" fmla="*/ 943428 w 2002971"/>
              <a:gd name="connsiteY92" fmla="*/ 58057 h 1487714"/>
              <a:gd name="connsiteX93" fmla="*/ 921657 w 2002971"/>
              <a:gd name="connsiteY93" fmla="*/ 79828 h 1487714"/>
              <a:gd name="connsiteX94" fmla="*/ 899885 w 2002971"/>
              <a:gd name="connsiteY94" fmla="*/ 94343 h 1487714"/>
              <a:gd name="connsiteX95" fmla="*/ 863600 w 2002971"/>
              <a:gd name="connsiteY95" fmla="*/ 130628 h 1487714"/>
              <a:gd name="connsiteX96" fmla="*/ 849085 w 2002971"/>
              <a:gd name="connsiteY96" fmla="*/ 152400 h 1487714"/>
              <a:gd name="connsiteX97" fmla="*/ 841828 w 2002971"/>
              <a:gd name="connsiteY97" fmla="*/ 174171 h 1487714"/>
              <a:gd name="connsiteX98" fmla="*/ 820057 w 2002971"/>
              <a:gd name="connsiteY98" fmla="*/ 195943 h 1487714"/>
              <a:gd name="connsiteX99" fmla="*/ 805542 w 2002971"/>
              <a:gd name="connsiteY99" fmla="*/ 239485 h 1487714"/>
              <a:gd name="connsiteX100" fmla="*/ 791028 w 2002971"/>
              <a:gd name="connsiteY100" fmla="*/ 261257 h 1487714"/>
              <a:gd name="connsiteX101" fmla="*/ 776514 w 2002971"/>
              <a:gd name="connsiteY101" fmla="*/ 304800 h 1487714"/>
              <a:gd name="connsiteX102" fmla="*/ 754742 w 2002971"/>
              <a:gd name="connsiteY102" fmla="*/ 348343 h 1487714"/>
              <a:gd name="connsiteX103" fmla="*/ 740228 w 2002971"/>
              <a:gd name="connsiteY103" fmla="*/ 370114 h 1487714"/>
              <a:gd name="connsiteX104" fmla="*/ 725714 w 2002971"/>
              <a:gd name="connsiteY104" fmla="*/ 413657 h 1487714"/>
              <a:gd name="connsiteX105" fmla="*/ 718457 w 2002971"/>
              <a:gd name="connsiteY105" fmla="*/ 435428 h 1487714"/>
              <a:gd name="connsiteX106" fmla="*/ 703942 w 2002971"/>
              <a:gd name="connsiteY106" fmla="*/ 457200 h 1487714"/>
              <a:gd name="connsiteX107" fmla="*/ 696685 w 2002971"/>
              <a:gd name="connsiteY107" fmla="*/ 478971 h 1487714"/>
              <a:gd name="connsiteX108" fmla="*/ 667657 w 2002971"/>
              <a:gd name="connsiteY108" fmla="*/ 522514 h 1487714"/>
              <a:gd name="connsiteX109" fmla="*/ 645885 w 2002971"/>
              <a:gd name="connsiteY109" fmla="*/ 566057 h 1487714"/>
              <a:gd name="connsiteX110" fmla="*/ 609600 w 2002971"/>
              <a:gd name="connsiteY110" fmla="*/ 631371 h 1487714"/>
              <a:gd name="connsiteX111" fmla="*/ 580571 w 2002971"/>
              <a:gd name="connsiteY111" fmla="*/ 674914 h 1487714"/>
              <a:gd name="connsiteX112" fmla="*/ 566057 w 2002971"/>
              <a:gd name="connsiteY112" fmla="*/ 696685 h 1487714"/>
              <a:gd name="connsiteX113" fmla="*/ 551542 w 2002971"/>
              <a:gd name="connsiteY113" fmla="*/ 711200 h 1487714"/>
              <a:gd name="connsiteX114" fmla="*/ 515257 w 2002971"/>
              <a:gd name="connsiteY114" fmla="*/ 776514 h 1487714"/>
              <a:gd name="connsiteX115" fmla="*/ 493485 w 2002971"/>
              <a:gd name="connsiteY115" fmla="*/ 791028 h 1487714"/>
              <a:gd name="connsiteX116" fmla="*/ 464457 w 2002971"/>
              <a:gd name="connsiteY116" fmla="*/ 834571 h 1487714"/>
              <a:gd name="connsiteX117" fmla="*/ 435428 w 2002971"/>
              <a:gd name="connsiteY117" fmla="*/ 863600 h 1487714"/>
              <a:gd name="connsiteX118" fmla="*/ 406400 w 2002971"/>
              <a:gd name="connsiteY118" fmla="*/ 892628 h 148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2002971" h="1487714">
                <a:moveTo>
                  <a:pt x="406400" y="892628"/>
                </a:moveTo>
                <a:cubicBezTo>
                  <a:pt x="396724" y="905933"/>
                  <a:pt x="388189" y="927200"/>
                  <a:pt x="377371" y="943428"/>
                </a:cubicBezTo>
                <a:cubicBezTo>
                  <a:pt x="373576" y="949121"/>
                  <a:pt x="367131" y="952600"/>
                  <a:pt x="362857" y="957943"/>
                </a:cubicBezTo>
                <a:cubicBezTo>
                  <a:pt x="357408" y="964754"/>
                  <a:pt x="354906" y="973971"/>
                  <a:pt x="348342" y="979714"/>
                </a:cubicBezTo>
                <a:cubicBezTo>
                  <a:pt x="317627" y="1006589"/>
                  <a:pt x="312932" y="1006032"/>
                  <a:pt x="283028" y="1016000"/>
                </a:cubicBezTo>
                <a:cubicBezTo>
                  <a:pt x="275771" y="1020838"/>
                  <a:pt x="269058" y="1026614"/>
                  <a:pt x="261257" y="1030514"/>
                </a:cubicBezTo>
                <a:cubicBezTo>
                  <a:pt x="254415" y="1033935"/>
                  <a:pt x="246172" y="1034056"/>
                  <a:pt x="239485" y="1037771"/>
                </a:cubicBezTo>
                <a:cubicBezTo>
                  <a:pt x="224236" y="1046243"/>
                  <a:pt x="212491" y="1061284"/>
                  <a:pt x="195942" y="1066800"/>
                </a:cubicBezTo>
                <a:cubicBezTo>
                  <a:pt x="144885" y="1083819"/>
                  <a:pt x="207915" y="1061669"/>
                  <a:pt x="145142" y="1088571"/>
                </a:cubicBezTo>
                <a:cubicBezTo>
                  <a:pt x="138111" y="1091584"/>
                  <a:pt x="130628" y="1093409"/>
                  <a:pt x="123371" y="1095828"/>
                </a:cubicBezTo>
                <a:cubicBezTo>
                  <a:pt x="88871" y="1118830"/>
                  <a:pt x="109874" y="1107585"/>
                  <a:pt x="58057" y="1124857"/>
                </a:cubicBezTo>
                <a:lnTo>
                  <a:pt x="36285" y="1132114"/>
                </a:lnTo>
                <a:cubicBezTo>
                  <a:pt x="29028" y="1136952"/>
                  <a:pt x="19137" y="1139232"/>
                  <a:pt x="14514" y="1146628"/>
                </a:cubicBezTo>
                <a:cubicBezTo>
                  <a:pt x="6405" y="1159602"/>
                  <a:pt x="0" y="1190171"/>
                  <a:pt x="0" y="1190171"/>
                </a:cubicBezTo>
                <a:cubicBezTo>
                  <a:pt x="2419" y="1228876"/>
                  <a:pt x="2017" y="1267860"/>
                  <a:pt x="7257" y="1306285"/>
                </a:cubicBezTo>
                <a:cubicBezTo>
                  <a:pt x="9324" y="1321444"/>
                  <a:pt x="16933" y="1335314"/>
                  <a:pt x="21771" y="1349828"/>
                </a:cubicBezTo>
                <a:lnTo>
                  <a:pt x="36285" y="1393371"/>
                </a:lnTo>
                <a:cubicBezTo>
                  <a:pt x="41123" y="1398209"/>
                  <a:pt x="46526" y="1402542"/>
                  <a:pt x="50800" y="1407885"/>
                </a:cubicBezTo>
                <a:cubicBezTo>
                  <a:pt x="56249" y="1414696"/>
                  <a:pt x="59147" y="1423489"/>
                  <a:pt x="65314" y="1429657"/>
                </a:cubicBezTo>
                <a:cubicBezTo>
                  <a:pt x="71481" y="1435824"/>
                  <a:pt x="80274" y="1438723"/>
                  <a:pt x="87085" y="1444171"/>
                </a:cubicBezTo>
                <a:cubicBezTo>
                  <a:pt x="92428" y="1448445"/>
                  <a:pt x="95311" y="1455990"/>
                  <a:pt x="101600" y="1458685"/>
                </a:cubicBezTo>
                <a:cubicBezTo>
                  <a:pt x="112937" y="1463544"/>
                  <a:pt x="125919" y="1462951"/>
                  <a:pt x="137885" y="1465943"/>
                </a:cubicBezTo>
                <a:cubicBezTo>
                  <a:pt x="145306" y="1467798"/>
                  <a:pt x="152156" y="1471700"/>
                  <a:pt x="159657" y="1473200"/>
                </a:cubicBezTo>
                <a:cubicBezTo>
                  <a:pt x="196443" y="1480557"/>
                  <a:pt x="256629" y="1484654"/>
                  <a:pt x="290285" y="1487714"/>
                </a:cubicBezTo>
                <a:lnTo>
                  <a:pt x="660400" y="1480457"/>
                </a:lnTo>
                <a:cubicBezTo>
                  <a:pt x="672727" y="1480017"/>
                  <a:pt x="684549" y="1475406"/>
                  <a:pt x="696685" y="1473200"/>
                </a:cubicBezTo>
                <a:cubicBezTo>
                  <a:pt x="711162" y="1470568"/>
                  <a:pt x="725799" y="1468829"/>
                  <a:pt x="740228" y="1465943"/>
                </a:cubicBezTo>
                <a:cubicBezTo>
                  <a:pt x="778036" y="1458381"/>
                  <a:pt x="758753" y="1460649"/>
                  <a:pt x="791028" y="1451428"/>
                </a:cubicBezTo>
                <a:cubicBezTo>
                  <a:pt x="800618" y="1448688"/>
                  <a:pt x="810381" y="1446590"/>
                  <a:pt x="820057" y="1444171"/>
                </a:cubicBezTo>
                <a:cubicBezTo>
                  <a:pt x="827314" y="1439333"/>
                  <a:pt x="833858" y="1433199"/>
                  <a:pt x="841828" y="1429657"/>
                </a:cubicBezTo>
                <a:cubicBezTo>
                  <a:pt x="855809" y="1423443"/>
                  <a:pt x="885371" y="1415143"/>
                  <a:pt x="885371" y="1415143"/>
                </a:cubicBezTo>
                <a:cubicBezTo>
                  <a:pt x="892628" y="1410305"/>
                  <a:pt x="898975" y="1403691"/>
                  <a:pt x="907142" y="1400628"/>
                </a:cubicBezTo>
                <a:cubicBezTo>
                  <a:pt x="918691" y="1396297"/>
                  <a:pt x="931461" y="1396363"/>
                  <a:pt x="943428" y="1393371"/>
                </a:cubicBezTo>
                <a:cubicBezTo>
                  <a:pt x="950849" y="1391516"/>
                  <a:pt x="957943" y="1388533"/>
                  <a:pt x="965200" y="1386114"/>
                </a:cubicBezTo>
                <a:cubicBezTo>
                  <a:pt x="972457" y="1381276"/>
                  <a:pt x="979170" y="1375501"/>
                  <a:pt x="986971" y="1371600"/>
                </a:cubicBezTo>
                <a:cubicBezTo>
                  <a:pt x="1023474" y="1353348"/>
                  <a:pt x="1006520" y="1381079"/>
                  <a:pt x="1052285" y="1335314"/>
                </a:cubicBezTo>
                <a:cubicBezTo>
                  <a:pt x="1061961" y="1325638"/>
                  <a:pt x="1069928" y="1313876"/>
                  <a:pt x="1081314" y="1306285"/>
                </a:cubicBezTo>
                <a:lnTo>
                  <a:pt x="1168400" y="1248228"/>
                </a:lnTo>
                <a:lnTo>
                  <a:pt x="1190171" y="1233714"/>
                </a:lnTo>
                <a:cubicBezTo>
                  <a:pt x="1197428" y="1228876"/>
                  <a:pt x="1205775" y="1225367"/>
                  <a:pt x="1211942" y="1219200"/>
                </a:cubicBezTo>
                <a:cubicBezTo>
                  <a:pt x="1224006" y="1207136"/>
                  <a:pt x="1231750" y="1197495"/>
                  <a:pt x="1248228" y="1190171"/>
                </a:cubicBezTo>
                <a:cubicBezTo>
                  <a:pt x="1262209" y="1183957"/>
                  <a:pt x="1279041" y="1184144"/>
                  <a:pt x="1291771" y="1175657"/>
                </a:cubicBezTo>
                <a:cubicBezTo>
                  <a:pt x="1299028" y="1170819"/>
                  <a:pt x="1305345" y="1164124"/>
                  <a:pt x="1313542" y="1161143"/>
                </a:cubicBezTo>
                <a:cubicBezTo>
                  <a:pt x="1368292" y="1141234"/>
                  <a:pt x="1361483" y="1152026"/>
                  <a:pt x="1407885" y="1139371"/>
                </a:cubicBezTo>
                <a:cubicBezTo>
                  <a:pt x="1422645" y="1135346"/>
                  <a:pt x="1436914" y="1129695"/>
                  <a:pt x="1451428" y="1124857"/>
                </a:cubicBezTo>
                <a:lnTo>
                  <a:pt x="1473200" y="1117600"/>
                </a:lnTo>
                <a:cubicBezTo>
                  <a:pt x="1535579" y="1076011"/>
                  <a:pt x="1456664" y="1125867"/>
                  <a:pt x="1516742" y="1095828"/>
                </a:cubicBezTo>
                <a:cubicBezTo>
                  <a:pt x="1524543" y="1091927"/>
                  <a:pt x="1530713" y="1085215"/>
                  <a:pt x="1538514" y="1081314"/>
                </a:cubicBezTo>
                <a:cubicBezTo>
                  <a:pt x="1545356" y="1077893"/>
                  <a:pt x="1553443" y="1077478"/>
                  <a:pt x="1560285" y="1074057"/>
                </a:cubicBezTo>
                <a:cubicBezTo>
                  <a:pt x="1568086" y="1070156"/>
                  <a:pt x="1574256" y="1063444"/>
                  <a:pt x="1582057" y="1059543"/>
                </a:cubicBezTo>
                <a:cubicBezTo>
                  <a:pt x="1588899" y="1056122"/>
                  <a:pt x="1596797" y="1055298"/>
                  <a:pt x="1603828" y="1052285"/>
                </a:cubicBezTo>
                <a:cubicBezTo>
                  <a:pt x="1629613" y="1041234"/>
                  <a:pt x="1632760" y="1037836"/>
                  <a:pt x="1654628" y="1023257"/>
                </a:cubicBezTo>
                <a:cubicBezTo>
                  <a:pt x="1683240" y="980337"/>
                  <a:pt x="1651297" y="1020452"/>
                  <a:pt x="1698171" y="986971"/>
                </a:cubicBezTo>
                <a:cubicBezTo>
                  <a:pt x="1758216" y="944083"/>
                  <a:pt x="1684116" y="983599"/>
                  <a:pt x="1741714" y="950685"/>
                </a:cubicBezTo>
                <a:cubicBezTo>
                  <a:pt x="1751107" y="945318"/>
                  <a:pt x="1762203" y="942813"/>
                  <a:pt x="1770742" y="936171"/>
                </a:cubicBezTo>
                <a:cubicBezTo>
                  <a:pt x="1784244" y="925669"/>
                  <a:pt x="1794933" y="911980"/>
                  <a:pt x="1807028" y="899885"/>
                </a:cubicBezTo>
                <a:cubicBezTo>
                  <a:pt x="1814285" y="892628"/>
                  <a:pt x="1820261" y="883807"/>
                  <a:pt x="1828800" y="878114"/>
                </a:cubicBezTo>
                <a:cubicBezTo>
                  <a:pt x="1836057" y="873276"/>
                  <a:pt x="1843949" y="869276"/>
                  <a:pt x="1850571" y="863600"/>
                </a:cubicBezTo>
                <a:cubicBezTo>
                  <a:pt x="1860961" y="854694"/>
                  <a:pt x="1868214" y="842162"/>
                  <a:pt x="1879600" y="834571"/>
                </a:cubicBezTo>
                <a:lnTo>
                  <a:pt x="1901371" y="820057"/>
                </a:lnTo>
                <a:cubicBezTo>
                  <a:pt x="1906209" y="812800"/>
                  <a:pt x="1910141" y="804849"/>
                  <a:pt x="1915885" y="798285"/>
                </a:cubicBezTo>
                <a:cubicBezTo>
                  <a:pt x="1927149" y="785412"/>
                  <a:pt x="1942683" y="776232"/>
                  <a:pt x="1952171" y="762000"/>
                </a:cubicBezTo>
                <a:lnTo>
                  <a:pt x="1981200" y="718457"/>
                </a:lnTo>
                <a:lnTo>
                  <a:pt x="1995714" y="674914"/>
                </a:lnTo>
                <a:lnTo>
                  <a:pt x="2002971" y="653143"/>
                </a:lnTo>
                <a:cubicBezTo>
                  <a:pt x="2000552" y="619276"/>
                  <a:pt x="1999463" y="585288"/>
                  <a:pt x="1995714" y="551543"/>
                </a:cubicBezTo>
                <a:cubicBezTo>
                  <a:pt x="1993886" y="535088"/>
                  <a:pt x="1977592" y="489922"/>
                  <a:pt x="1973942" y="478971"/>
                </a:cubicBezTo>
                <a:cubicBezTo>
                  <a:pt x="1971523" y="471714"/>
                  <a:pt x="1970928" y="463565"/>
                  <a:pt x="1966685" y="457200"/>
                </a:cubicBezTo>
                <a:cubicBezTo>
                  <a:pt x="1961847" y="449943"/>
                  <a:pt x="1955713" y="443398"/>
                  <a:pt x="1952171" y="435428"/>
                </a:cubicBezTo>
                <a:cubicBezTo>
                  <a:pt x="1945957" y="421447"/>
                  <a:pt x="1948476" y="402703"/>
                  <a:pt x="1937657" y="391885"/>
                </a:cubicBezTo>
                <a:cubicBezTo>
                  <a:pt x="1916975" y="371204"/>
                  <a:pt x="1926937" y="383064"/>
                  <a:pt x="1908628" y="355600"/>
                </a:cubicBezTo>
                <a:cubicBezTo>
                  <a:pt x="1890388" y="300879"/>
                  <a:pt x="1917113" y="366204"/>
                  <a:pt x="1879600" y="319314"/>
                </a:cubicBezTo>
                <a:cubicBezTo>
                  <a:pt x="1874821" y="313341"/>
                  <a:pt x="1876278" y="304102"/>
                  <a:pt x="1872342" y="297543"/>
                </a:cubicBezTo>
                <a:cubicBezTo>
                  <a:pt x="1868822" y="291676"/>
                  <a:pt x="1862102" y="288371"/>
                  <a:pt x="1857828" y="283028"/>
                </a:cubicBezTo>
                <a:cubicBezTo>
                  <a:pt x="1830184" y="248472"/>
                  <a:pt x="1858863" y="271623"/>
                  <a:pt x="1821542" y="246743"/>
                </a:cubicBezTo>
                <a:cubicBezTo>
                  <a:pt x="1808972" y="227888"/>
                  <a:pt x="1800262" y="213949"/>
                  <a:pt x="1785257" y="195943"/>
                </a:cubicBezTo>
                <a:cubicBezTo>
                  <a:pt x="1780877" y="190687"/>
                  <a:pt x="1776216" y="185533"/>
                  <a:pt x="1770742" y="181428"/>
                </a:cubicBezTo>
                <a:cubicBezTo>
                  <a:pt x="1756787" y="170962"/>
                  <a:pt x="1739535" y="164735"/>
                  <a:pt x="1727200" y="152400"/>
                </a:cubicBezTo>
                <a:cubicBezTo>
                  <a:pt x="1722362" y="147562"/>
                  <a:pt x="1718805" y="140945"/>
                  <a:pt x="1712685" y="137885"/>
                </a:cubicBezTo>
                <a:cubicBezTo>
                  <a:pt x="1699001" y="131043"/>
                  <a:pt x="1682826" y="130213"/>
                  <a:pt x="1669142" y="123371"/>
                </a:cubicBezTo>
                <a:cubicBezTo>
                  <a:pt x="1633272" y="105436"/>
                  <a:pt x="1650377" y="112278"/>
                  <a:pt x="1618342" y="101600"/>
                </a:cubicBezTo>
                <a:cubicBezTo>
                  <a:pt x="1611085" y="96762"/>
                  <a:pt x="1604541" y="90627"/>
                  <a:pt x="1596571" y="87085"/>
                </a:cubicBezTo>
                <a:cubicBezTo>
                  <a:pt x="1565534" y="73290"/>
                  <a:pt x="1553550" y="73757"/>
                  <a:pt x="1524000" y="65314"/>
                </a:cubicBezTo>
                <a:cubicBezTo>
                  <a:pt x="1516644" y="63212"/>
                  <a:pt x="1509584" y="60159"/>
                  <a:pt x="1502228" y="58057"/>
                </a:cubicBezTo>
                <a:cubicBezTo>
                  <a:pt x="1492638" y="55317"/>
                  <a:pt x="1482790" y="53540"/>
                  <a:pt x="1473200" y="50800"/>
                </a:cubicBezTo>
                <a:cubicBezTo>
                  <a:pt x="1433809" y="39546"/>
                  <a:pt x="1455445" y="39373"/>
                  <a:pt x="1393371" y="29028"/>
                </a:cubicBezTo>
                <a:cubicBezTo>
                  <a:pt x="1351773" y="22095"/>
                  <a:pt x="1281418" y="10023"/>
                  <a:pt x="1248228" y="7257"/>
                </a:cubicBezTo>
                <a:lnTo>
                  <a:pt x="1161142" y="0"/>
                </a:lnTo>
                <a:cubicBezTo>
                  <a:pt x="1123434" y="3142"/>
                  <a:pt x="1063888" y="6388"/>
                  <a:pt x="1023257" y="14514"/>
                </a:cubicBezTo>
                <a:cubicBezTo>
                  <a:pt x="1015756" y="16014"/>
                  <a:pt x="1008742" y="19352"/>
                  <a:pt x="1001485" y="21771"/>
                </a:cubicBezTo>
                <a:cubicBezTo>
                  <a:pt x="994228" y="26609"/>
                  <a:pt x="986525" y="30836"/>
                  <a:pt x="979714" y="36285"/>
                </a:cubicBezTo>
                <a:cubicBezTo>
                  <a:pt x="974371" y="40559"/>
                  <a:pt x="971067" y="47280"/>
                  <a:pt x="965200" y="50800"/>
                </a:cubicBezTo>
                <a:cubicBezTo>
                  <a:pt x="958640" y="54736"/>
                  <a:pt x="950685" y="55638"/>
                  <a:pt x="943428" y="58057"/>
                </a:cubicBezTo>
                <a:cubicBezTo>
                  <a:pt x="936171" y="65314"/>
                  <a:pt x="929541" y="73258"/>
                  <a:pt x="921657" y="79828"/>
                </a:cubicBezTo>
                <a:cubicBezTo>
                  <a:pt x="914956" y="85412"/>
                  <a:pt x="906053" y="88175"/>
                  <a:pt x="899885" y="94343"/>
                </a:cubicBezTo>
                <a:cubicBezTo>
                  <a:pt x="851505" y="142723"/>
                  <a:pt x="921656" y="91924"/>
                  <a:pt x="863600" y="130628"/>
                </a:cubicBezTo>
                <a:cubicBezTo>
                  <a:pt x="858762" y="137885"/>
                  <a:pt x="852986" y="144599"/>
                  <a:pt x="849085" y="152400"/>
                </a:cubicBezTo>
                <a:cubicBezTo>
                  <a:pt x="845664" y="159242"/>
                  <a:pt x="846071" y="167806"/>
                  <a:pt x="841828" y="174171"/>
                </a:cubicBezTo>
                <a:cubicBezTo>
                  <a:pt x="836135" y="182711"/>
                  <a:pt x="827314" y="188686"/>
                  <a:pt x="820057" y="195943"/>
                </a:cubicBezTo>
                <a:cubicBezTo>
                  <a:pt x="815219" y="210457"/>
                  <a:pt x="814028" y="226755"/>
                  <a:pt x="805542" y="239485"/>
                </a:cubicBezTo>
                <a:cubicBezTo>
                  <a:pt x="800704" y="246742"/>
                  <a:pt x="794570" y="253287"/>
                  <a:pt x="791028" y="261257"/>
                </a:cubicBezTo>
                <a:cubicBezTo>
                  <a:pt x="784814" y="275238"/>
                  <a:pt x="785001" y="292070"/>
                  <a:pt x="776514" y="304800"/>
                </a:cubicBezTo>
                <a:cubicBezTo>
                  <a:pt x="734920" y="367191"/>
                  <a:pt x="784788" y="288252"/>
                  <a:pt x="754742" y="348343"/>
                </a:cubicBezTo>
                <a:cubicBezTo>
                  <a:pt x="750841" y="356144"/>
                  <a:pt x="743770" y="362144"/>
                  <a:pt x="740228" y="370114"/>
                </a:cubicBezTo>
                <a:cubicBezTo>
                  <a:pt x="734014" y="384095"/>
                  <a:pt x="730552" y="399143"/>
                  <a:pt x="725714" y="413657"/>
                </a:cubicBezTo>
                <a:cubicBezTo>
                  <a:pt x="723295" y="420914"/>
                  <a:pt x="722700" y="429063"/>
                  <a:pt x="718457" y="435428"/>
                </a:cubicBezTo>
                <a:lnTo>
                  <a:pt x="703942" y="457200"/>
                </a:lnTo>
                <a:cubicBezTo>
                  <a:pt x="701523" y="464457"/>
                  <a:pt x="700400" y="472284"/>
                  <a:pt x="696685" y="478971"/>
                </a:cubicBezTo>
                <a:cubicBezTo>
                  <a:pt x="688214" y="494220"/>
                  <a:pt x="673173" y="505965"/>
                  <a:pt x="667657" y="522514"/>
                </a:cubicBezTo>
                <a:cubicBezTo>
                  <a:pt x="657642" y="552560"/>
                  <a:pt x="664643" y="537920"/>
                  <a:pt x="645885" y="566057"/>
                </a:cubicBezTo>
                <a:cubicBezTo>
                  <a:pt x="633112" y="604376"/>
                  <a:pt x="642871" y="581465"/>
                  <a:pt x="609600" y="631371"/>
                </a:cubicBezTo>
                <a:lnTo>
                  <a:pt x="580571" y="674914"/>
                </a:lnTo>
                <a:cubicBezTo>
                  <a:pt x="575733" y="682171"/>
                  <a:pt x="572224" y="690518"/>
                  <a:pt x="566057" y="696685"/>
                </a:cubicBezTo>
                <a:lnTo>
                  <a:pt x="551542" y="711200"/>
                </a:lnTo>
                <a:cubicBezTo>
                  <a:pt x="543980" y="733886"/>
                  <a:pt x="536645" y="762256"/>
                  <a:pt x="515257" y="776514"/>
                </a:cubicBezTo>
                <a:lnTo>
                  <a:pt x="493485" y="791028"/>
                </a:lnTo>
                <a:cubicBezTo>
                  <a:pt x="483809" y="805542"/>
                  <a:pt x="476792" y="822236"/>
                  <a:pt x="464457" y="834571"/>
                </a:cubicBezTo>
                <a:lnTo>
                  <a:pt x="435428" y="863600"/>
                </a:lnTo>
                <a:cubicBezTo>
                  <a:pt x="426461" y="890502"/>
                  <a:pt x="416076" y="879323"/>
                  <a:pt x="406400" y="892628"/>
                </a:cubicBezTo>
                <a:close/>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Freeform 12">
            <a:extLst>
              <a:ext uri="{FF2B5EF4-FFF2-40B4-BE49-F238E27FC236}">
                <a16:creationId xmlns:a16="http://schemas.microsoft.com/office/drawing/2014/main" id="{B69CCF26-CBD9-664A-A108-AEA4379973D5}"/>
              </a:ext>
            </a:extLst>
          </p:cNvPr>
          <p:cNvSpPr/>
          <p:nvPr/>
        </p:nvSpPr>
        <p:spPr>
          <a:xfrm>
            <a:off x="5558996" y="2024741"/>
            <a:ext cx="2002971" cy="1487714"/>
          </a:xfrm>
          <a:custGeom>
            <a:avLst/>
            <a:gdLst>
              <a:gd name="connsiteX0" fmla="*/ 406400 w 2002971"/>
              <a:gd name="connsiteY0" fmla="*/ 892628 h 1487714"/>
              <a:gd name="connsiteX1" fmla="*/ 377371 w 2002971"/>
              <a:gd name="connsiteY1" fmla="*/ 943428 h 1487714"/>
              <a:gd name="connsiteX2" fmla="*/ 362857 w 2002971"/>
              <a:gd name="connsiteY2" fmla="*/ 957943 h 1487714"/>
              <a:gd name="connsiteX3" fmla="*/ 348342 w 2002971"/>
              <a:gd name="connsiteY3" fmla="*/ 979714 h 1487714"/>
              <a:gd name="connsiteX4" fmla="*/ 283028 w 2002971"/>
              <a:gd name="connsiteY4" fmla="*/ 1016000 h 1487714"/>
              <a:gd name="connsiteX5" fmla="*/ 261257 w 2002971"/>
              <a:gd name="connsiteY5" fmla="*/ 1030514 h 1487714"/>
              <a:gd name="connsiteX6" fmla="*/ 239485 w 2002971"/>
              <a:gd name="connsiteY6" fmla="*/ 1037771 h 1487714"/>
              <a:gd name="connsiteX7" fmla="*/ 195942 w 2002971"/>
              <a:gd name="connsiteY7" fmla="*/ 1066800 h 1487714"/>
              <a:gd name="connsiteX8" fmla="*/ 145142 w 2002971"/>
              <a:gd name="connsiteY8" fmla="*/ 1088571 h 1487714"/>
              <a:gd name="connsiteX9" fmla="*/ 123371 w 2002971"/>
              <a:gd name="connsiteY9" fmla="*/ 1095828 h 1487714"/>
              <a:gd name="connsiteX10" fmla="*/ 58057 w 2002971"/>
              <a:gd name="connsiteY10" fmla="*/ 1124857 h 1487714"/>
              <a:gd name="connsiteX11" fmla="*/ 36285 w 2002971"/>
              <a:gd name="connsiteY11" fmla="*/ 1132114 h 1487714"/>
              <a:gd name="connsiteX12" fmla="*/ 14514 w 2002971"/>
              <a:gd name="connsiteY12" fmla="*/ 1146628 h 1487714"/>
              <a:gd name="connsiteX13" fmla="*/ 0 w 2002971"/>
              <a:gd name="connsiteY13" fmla="*/ 1190171 h 1487714"/>
              <a:gd name="connsiteX14" fmla="*/ 7257 w 2002971"/>
              <a:gd name="connsiteY14" fmla="*/ 1306285 h 1487714"/>
              <a:gd name="connsiteX15" fmla="*/ 21771 w 2002971"/>
              <a:gd name="connsiteY15" fmla="*/ 1349828 h 1487714"/>
              <a:gd name="connsiteX16" fmla="*/ 36285 w 2002971"/>
              <a:gd name="connsiteY16" fmla="*/ 1393371 h 1487714"/>
              <a:gd name="connsiteX17" fmla="*/ 50800 w 2002971"/>
              <a:gd name="connsiteY17" fmla="*/ 1407885 h 1487714"/>
              <a:gd name="connsiteX18" fmla="*/ 65314 w 2002971"/>
              <a:gd name="connsiteY18" fmla="*/ 1429657 h 1487714"/>
              <a:gd name="connsiteX19" fmla="*/ 87085 w 2002971"/>
              <a:gd name="connsiteY19" fmla="*/ 1444171 h 1487714"/>
              <a:gd name="connsiteX20" fmla="*/ 101600 w 2002971"/>
              <a:gd name="connsiteY20" fmla="*/ 1458685 h 1487714"/>
              <a:gd name="connsiteX21" fmla="*/ 137885 w 2002971"/>
              <a:gd name="connsiteY21" fmla="*/ 1465943 h 1487714"/>
              <a:gd name="connsiteX22" fmla="*/ 159657 w 2002971"/>
              <a:gd name="connsiteY22" fmla="*/ 1473200 h 1487714"/>
              <a:gd name="connsiteX23" fmla="*/ 290285 w 2002971"/>
              <a:gd name="connsiteY23" fmla="*/ 1487714 h 1487714"/>
              <a:gd name="connsiteX24" fmla="*/ 660400 w 2002971"/>
              <a:gd name="connsiteY24" fmla="*/ 1480457 h 1487714"/>
              <a:gd name="connsiteX25" fmla="*/ 696685 w 2002971"/>
              <a:gd name="connsiteY25" fmla="*/ 1473200 h 1487714"/>
              <a:gd name="connsiteX26" fmla="*/ 740228 w 2002971"/>
              <a:gd name="connsiteY26" fmla="*/ 1465943 h 1487714"/>
              <a:gd name="connsiteX27" fmla="*/ 791028 w 2002971"/>
              <a:gd name="connsiteY27" fmla="*/ 1451428 h 1487714"/>
              <a:gd name="connsiteX28" fmla="*/ 820057 w 2002971"/>
              <a:gd name="connsiteY28" fmla="*/ 1444171 h 1487714"/>
              <a:gd name="connsiteX29" fmla="*/ 841828 w 2002971"/>
              <a:gd name="connsiteY29" fmla="*/ 1429657 h 1487714"/>
              <a:gd name="connsiteX30" fmla="*/ 885371 w 2002971"/>
              <a:gd name="connsiteY30" fmla="*/ 1415143 h 1487714"/>
              <a:gd name="connsiteX31" fmla="*/ 907142 w 2002971"/>
              <a:gd name="connsiteY31" fmla="*/ 1400628 h 1487714"/>
              <a:gd name="connsiteX32" fmla="*/ 943428 w 2002971"/>
              <a:gd name="connsiteY32" fmla="*/ 1393371 h 1487714"/>
              <a:gd name="connsiteX33" fmla="*/ 965200 w 2002971"/>
              <a:gd name="connsiteY33" fmla="*/ 1386114 h 1487714"/>
              <a:gd name="connsiteX34" fmla="*/ 986971 w 2002971"/>
              <a:gd name="connsiteY34" fmla="*/ 1371600 h 1487714"/>
              <a:gd name="connsiteX35" fmla="*/ 1052285 w 2002971"/>
              <a:gd name="connsiteY35" fmla="*/ 1335314 h 1487714"/>
              <a:gd name="connsiteX36" fmla="*/ 1081314 w 2002971"/>
              <a:gd name="connsiteY36" fmla="*/ 1306285 h 1487714"/>
              <a:gd name="connsiteX37" fmla="*/ 1168400 w 2002971"/>
              <a:gd name="connsiteY37" fmla="*/ 1248228 h 1487714"/>
              <a:gd name="connsiteX38" fmla="*/ 1190171 w 2002971"/>
              <a:gd name="connsiteY38" fmla="*/ 1233714 h 1487714"/>
              <a:gd name="connsiteX39" fmla="*/ 1211942 w 2002971"/>
              <a:gd name="connsiteY39" fmla="*/ 1219200 h 1487714"/>
              <a:gd name="connsiteX40" fmla="*/ 1248228 w 2002971"/>
              <a:gd name="connsiteY40" fmla="*/ 1190171 h 1487714"/>
              <a:gd name="connsiteX41" fmla="*/ 1291771 w 2002971"/>
              <a:gd name="connsiteY41" fmla="*/ 1175657 h 1487714"/>
              <a:gd name="connsiteX42" fmla="*/ 1313542 w 2002971"/>
              <a:gd name="connsiteY42" fmla="*/ 1161143 h 1487714"/>
              <a:gd name="connsiteX43" fmla="*/ 1407885 w 2002971"/>
              <a:gd name="connsiteY43" fmla="*/ 1139371 h 1487714"/>
              <a:gd name="connsiteX44" fmla="*/ 1451428 w 2002971"/>
              <a:gd name="connsiteY44" fmla="*/ 1124857 h 1487714"/>
              <a:gd name="connsiteX45" fmla="*/ 1473200 w 2002971"/>
              <a:gd name="connsiteY45" fmla="*/ 1117600 h 1487714"/>
              <a:gd name="connsiteX46" fmla="*/ 1516742 w 2002971"/>
              <a:gd name="connsiteY46" fmla="*/ 1095828 h 1487714"/>
              <a:gd name="connsiteX47" fmla="*/ 1538514 w 2002971"/>
              <a:gd name="connsiteY47" fmla="*/ 1081314 h 1487714"/>
              <a:gd name="connsiteX48" fmla="*/ 1560285 w 2002971"/>
              <a:gd name="connsiteY48" fmla="*/ 1074057 h 1487714"/>
              <a:gd name="connsiteX49" fmla="*/ 1582057 w 2002971"/>
              <a:gd name="connsiteY49" fmla="*/ 1059543 h 1487714"/>
              <a:gd name="connsiteX50" fmla="*/ 1603828 w 2002971"/>
              <a:gd name="connsiteY50" fmla="*/ 1052285 h 1487714"/>
              <a:gd name="connsiteX51" fmla="*/ 1654628 w 2002971"/>
              <a:gd name="connsiteY51" fmla="*/ 1023257 h 1487714"/>
              <a:gd name="connsiteX52" fmla="*/ 1698171 w 2002971"/>
              <a:gd name="connsiteY52" fmla="*/ 986971 h 1487714"/>
              <a:gd name="connsiteX53" fmla="*/ 1741714 w 2002971"/>
              <a:gd name="connsiteY53" fmla="*/ 950685 h 1487714"/>
              <a:gd name="connsiteX54" fmla="*/ 1770742 w 2002971"/>
              <a:gd name="connsiteY54" fmla="*/ 936171 h 1487714"/>
              <a:gd name="connsiteX55" fmla="*/ 1807028 w 2002971"/>
              <a:gd name="connsiteY55" fmla="*/ 899885 h 1487714"/>
              <a:gd name="connsiteX56" fmla="*/ 1828800 w 2002971"/>
              <a:gd name="connsiteY56" fmla="*/ 878114 h 1487714"/>
              <a:gd name="connsiteX57" fmla="*/ 1850571 w 2002971"/>
              <a:gd name="connsiteY57" fmla="*/ 863600 h 1487714"/>
              <a:gd name="connsiteX58" fmla="*/ 1879600 w 2002971"/>
              <a:gd name="connsiteY58" fmla="*/ 834571 h 1487714"/>
              <a:gd name="connsiteX59" fmla="*/ 1901371 w 2002971"/>
              <a:gd name="connsiteY59" fmla="*/ 820057 h 1487714"/>
              <a:gd name="connsiteX60" fmla="*/ 1915885 w 2002971"/>
              <a:gd name="connsiteY60" fmla="*/ 798285 h 1487714"/>
              <a:gd name="connsiteX61" fmla="*/ 1952171 w 2002971"/>
              <a:gd name="connsiteY61" fmla="*/ 762000 h 1487714"/>
              <a:gd name="connsiteX62" fmla="*/ 1981200 w 2002971"/>
              <a:gd name="connsiteY62" fmla="*/ 718457 h 1487714"/>
              <a:gd name="connsiteX63" fmla="*/ 1995714 w 2002971"/>
              <a:gd name="connsiteY63" fmla="*/ 674914 h 1487714"/>
              <a:gd name="connsiteX64" fmla="*/ 2002971 w 2002971"/>
              <a:gd name="connsiteY64" fmla="*/ 653143 h 1487714"/>
              <a:gd name="connsiteX65" fmla="*/ 1995714 w 2002971"/>
              <a:gd name="connsiteY65" fmla="*/ 551543 h 1487714"/>
              <a:gd name="connsiteX66" fmla="*/ 1973942 w 2002971"/>
              <a:gd name="connsiteY66" fmla="*/ 478971 h 1487714"/>
              <a:gd name="connsiteX67" fmla="*/ 1966685 w 2002971"/>
              <a:gd name="connsiteY67" fmla="*/ 457200 h 1487714"/>
              <a:gd name="connsiteX68" fmla="*/ 1952171 w 2002971"/>
              <a:gd name="connsiteY68" fmla="*/ 435428 h 1487714"/>
              <a:gd name="connsiteX69" fmla="*/ 1937657 w 2002971"/>
              <a:gd name="connsiteY69" fmla="*/ 391885 h 1487714"/>
              <a:gd name="connsiteX70" fmla="*/ 1908628 w 2002971"/>
              <a:gd name="connsiteY70" fmla="*/ 355600 h 1487714"/>
              <a:gd name="connsiteX71" fmla="*/ 1879600 w 2002971"/>
              <a:gd name="connsiteY71" fmla="*/ 319314 h 1487714"/>
              <a:gd name="connsiteX72" fmla="*/ 1872342 w 2002971"/>
              <a:gd name="connsiteY72" fmla="*/ 297543 h 1487714"/>
              <a:gd name="connsiteX73" fmla="*/ 1857828 w 2002971"/>
              <a:gd name="connsiteY73" fmla="*/ 283028 h 1487714"/>
              <a:gd name="connsiteX74" fmla="*/ 1821542 w 2002971"/>
              <a:gd name="connsiteY74" fmla="*/ 246743 h 1487714"/>
              <a:gd name="connsiteX75" fmla="*/ 1785257 w 2002971"/>
              <a:gd name="connsiteY75" fmla="*/ 195943 h 1487714"/>
              <a:gd name="connsiteX76" fmla="*/ 1770742 w 2002971"/>
              <a:gd name="connsiteY76" fmla="*/ 181428 h 1487714"/>
              <a:gd name="connsiteX77" fmla="*/ 1727200 w 2002971"/>
              <a:gd name="connsiteY77" fmla="*/ 152400 h 1487714"/>
              <a:gd name="connsiteX78" fmla="*/ 1712685 w 2002971"/>
              <a:gd name="connsiteY78" fmla="*/ 137885 h 1487714"/>
              <a:gd name="connsiteX79" fmla="*/ 1669142 w 2002971"/>
              <a:gd name="connsiteY79" fmla="*/ 123371 h 1487714"/>
              <a:gd name="connsiteX80" fmla="*/ 1618342 w 2002971"/>
              <a:gd name="connsiteY80" fmla="*/ 101600 h 1487714"/>
              <a:gd name="connsiteX81" fmla="*/ 1596571 w 2002971"/>
              <a:gd name="connsiteY81" fmla="*/ 87085 h 1487714"/>
              <a:gd name="connsiteX82" fmla="*/ 1524000 w 2002971"/>
              <a:gd name="connsiteY82" fmla="*/ 65314 h 1487714"/>
              <a:gd name="connsiteX83" fmla="*/ 1502228 w 2002971"/>
              <a:gd name="connsiteY83" fmla="*/ 58057 h 1487714"/>
              <a:gd name="connsiteX84" fmla="*/ 1473200 w 2002971"/>
              <a:gd name="connsiteY84" fmla="*/ 50800 h 1487714"/>
              <a:gd name="connsiteX85" fmla="*/ 1393371 w 2002971"/>
              <a:gd name="connsiteY85" fmla="*/ 29028 h 1487714"/>
              <a:gd name="connsiteX86" fmla="*/ 1248228 w 2002971"/>
              <a:gd name="connsiteY86" fmla="*/ 7257 h 1487714"/>
              <a:gd name="connsiteX87" fmla="*/ 1161142 w 2002971"/>
              <a:gd name="connsiteY87" fmla="*/ 0 h 1487714"/>
              <a:gd name="connsiteX88" fmla="*/ 1023257 w 2002971"/>
              <a:gd name="connsiteY88" fmla="*/ 14514 h 1487714"/>
              <a:gd name="connsiteX89" fmla="*/ 1001485 w 2002971"/>
              <a:gd name="connsiteY89" fmla="*/ 21771 h 1487714"/>
              <a:gd name="connsiteX90" fmla="*/ 979714 w 2002971"/>
              <a:gd name="connsiteY90" fmla="*/ 36285 h 1487714"/>
              <a:gd name="connsiteX91" fmla="*/ 965200 w 2002971"/>
              <a:gd name="connsiteY91" fmla="*/ 50800 h 1487714"/>
              <a:gd name="connsiteX92" fmla="*/ 943428 w 2002971"/>
              <a:gd name="connsiteY92" fmla="*/ 58057 h 1487714"/>
              <a:gd name="connsiteX93" fmla="*/ 921657 w 2002971"/>
              <a:gd name="connsiteY93" fmla="*/ 79828 h 1487714"/>
              <a:gd name="connsiteX94" fmla="*/ 899885 w 2002971"/>
              <a:gd name="connsiteY94" fmla="*/ 94343 h 1487714"/>
              <a:gd name="connsiteX95" fmla="*/ 863600 w 2002971"/>
              <a:gd name="connsiteY95" fmla="*/ 130628 h 1487714"/>
              <a:gd name="connsiteX96" fmla="*/ 849085 w 2002971"/>
              <a:gd name="connsiteY96" fmla="*/ 152400 h 1487714"/>
              <a:gd name="connsiteX97" fmla="*/ 841828 w 2002971"/>
              <a:gd name="connsiteY97" fmla="*/ 174171 h 1487714"/>
              <a:gd name="connsiteX98" fmla="*/ 820057 w 2002971"/>
              <a:gd name="connsiteY98" fmla="*/ 195943 h 1487714"/>
              <a:gd name="connsiteX99" fmla="*/ 805542 w 2002971"/>
              <a:gd name="connsiteY99" fmla="*/ 239485 h 1487714"/>
              <a:gd name="connsiteX100" fmla="*/ 791028 w 2002971"/>
              <a:gd name="connsiteY100" fmla="*/ 261257 h 1487714"/>
              <a:gd name="connsiteX101" fmla="*/ 776514 w 2002971"/>
              <a:gd name="connsiteY101" fmla="*/ 304800 h 1487714"/>
              <a:gd name="connsiteX102" fmla="*/ 754742 w 2002971"/>
              <a:gd name="connsiteY102" fmla="*/ 348343 h 1487714"/>
              <a:gd name="connsiteX103" fmla="*/ 740228 w 2002971"/>
              <a:gd name="connsiteY103" fmla="*/ 370114 h 1487714"/>
              <a:gd name="connsiteX104" fmla="*/ 725714 w 2002971"/>
              <a:gd name="connsiteY104" fmla="*/ 413657 h 1487714"/>
              <a:gd name="connsiteX105" fmla="*/ 718457 w 2002971"/>
              <a:gd name="connsiteY105" fmla="*/ 435428 h 1487714"/>
              <a:gd name="connsiteX106" fmla="*/ 703942 w 2002971"/>
              <a:gd name="connsiteY106" fmla="*/ 457200 h 1487714"/>
              <a:gd name="connsiteX107" fmla="*/ 696685 w 2002971"/>
              <a:gd name="connsiteY107" fmla="*/ 478971 h 1487714"/>
              <a:gd name="connsiteX108" fmla="*/ 667657 w 2002971"/>
              <a:gd name="connsiteY108" fmla="*/ 522514 h 1487714"/>
              <a:gd name="connsiteX109" fmla="*/ 645885 w 2002971"/>
              <a:gd name="connsiteY109" fmla="*/ 566057 h 1487714"/>
              <a:gd name="connsiteX110" fmla="*/ 609600 w 2002971"/>
              <a:gd name="connsiteY110" fmla="*/ 631371 h 1487714"/>
              <a:gd name="connsiteX111" fmla="*/ 580571 w 2002971"/>
              <a:gd name="connsiteY111" fmla="*/ 674914 h 1487714"/>
              <a:gd name="connsiteX112" fmla="*/ 566057 w 2002971"/>
              <a:gd name="connsiteY112" fmla="*/ 696685 h 1487714"/>
              <a:gd name="connsiteX113" fmla="*/ 551542 w 2002971"/>
              <a:gd name="connsiteY113" fmla="*/ 711200 h 1487714"/>
              <a:gd name="connsiteX114" fmla="*/ 515257 w 2002971"/>
              <a:gd name="connsiteY114" fmla="*/ 776514 h 1487714"/>
              <a:gd name="connsiteX115" fmla="*/ 493485 w 2002971"/>
              <a:gd name="connsiteY115" fmla="*/ 791028 h 1487714"/>
              <a:gd name="connsiteX116" fmla="*/ 464457 w 2002971"/>
              <a:gd name="connsiteY116" fmla="*/ 834571 h 1487714"/>
              <a:gd name="connsiteX117" fmla="*/ 435428 w 2002971"/>
              <a:gd name="connsiteY117" fmla="*/ 863600 h 1487714"/>
              <a:gd name="connsiteX118" fmla="*/ 406400 w 2002971"/>
              <a:gd name="connsiteY118" fmla="*/ 892628 h 148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2002971" h="1487714">
                <a:moveTo>
                  <a:pt x="406400" y="892628"/>
                </a:moveTo>
                <a:cubicBezTo>
                  <a:pt x="396724" y="905933"/>
                  <a:pt x="388189" y="927200"/>
                  <a:pt x="377371" y="943428"/>
                </a:cubicBezTo>
                <a:cubicBezTo>
                  <a:pt x="373576" y="949121"/>
                  <a:pt x="367131" y="952600"/>
                  <a:pt x="362857" y="957943"/>
                </a:cubicBezTo>
                <a:cubicBezTo>
                  <a:pt x="357408" y="964754"/>
                  <a:pt x="354906" y="973971"/>
                  <a:pt x="348342" y="979714"/>
                </a:cubicBezTo>
                <a:cubicBezTo>
                  <a:pt x="317627" y="1006589"/>
                  <a:pt x="312932" y="1006032"/>
                  <a:pt x="283028" y="1016000"/>
                </a:cubicBezTo>
                <a:cubicBezTo>
                  <a:pt x="275771" y="1020838"/>
                  <a:pt x="269058" y="1026614"/>
                  <a:pt x="261257" y="1030514"/>
                </a:cubicBezTo>
                <a:cubicBezTo>
                  <a:pt x="254415" y="1033935"/>
                  <a:pt x="246172" y="1034056"/>
                  <a:pt x="239485" y="1037771"/>
                </a:cubicBezTo>
                <a:cubicBezTo>
                  <a:pt x="224236" y="1046243"/>
                  <a:pt x="212491" y="1061284"/>
                  <a:pt x="195942" y="1066800"/>
                </a:cubicBezTo>
                <a:cubicBezTo>
                  <a:pt x="144885" y="1083819"/>
                  <a:pt x="207915" y="1061669"/>
                  <a:pt x="145142" y="1088571"/>
                </a:cubicBezTo>
                <a:cubicBezTo>
                  <a:pt x="138111" y="1091584"/>
                  <a:pt x="130628" y="1093409"/>
                  <a:pt x="123371" y="1095828"/>
                </a:cubicBezTo>
                <a:cubicBezTo>
                  <a:pt x="88871" y="1118830"/>
                  <a:pt x="109874" y="1107585"/>
                  <a:pt x="58057" y="1124857"/>
                </a:cubicBezTo>
                <a:lnTo>
                  <a:pt x="36285" y="1132114"/>
                </a:lnTo>
                <a:cubicBezTo>
                  <a:pt x="29028" y="1136952"/>
                  <a:pt x="19137" y="1139232"/>
                  <a:pt x="14514" y="1146628"/>
                </a:cubicBezTo>
                <a:cubicBezTo>
                  <a:pt x="6405" y="1159602"/>
                  <a:pt x="0" y="1190171"/>
                  <a:pt x="0" y="1190171"/>
                </a:cubicBezTo>
                <a:cubicBezTo>
                  <a:pt x="2419" y="1228876"/>
                  <a:pt x="2017" y="1267860"/>
                  <a:pt x="7257" y="1306285"/>
                </a:cubicBezTo>
                <a:cubicBezTo>
                  <a:pt x="9324" y="1321444"/>
                  <a:pt x="16933" y="1335314"/>
                  <a:pt x="21771" y="1349828"/>
                </a:cubicBezTo>
                <a:lnTo>
                  <a:pt x="36285" y="1393371"/>
                </a:lnTo>
                <a:cubicBezTo>
                  <a:pt x="41123" y="1398209"/>
                  <a:pt x="46526" y="1402542"/>
                  <a:pt x="50800" y="1407885"/>
                </a:cubicBezTo>
                <a:cubicBezTo>
                  <a:pt x="56249" y="1414696"/>
                  <a:pt x="59147" y="1423489"/>
                  <a:pt x="65314" y="1429657"/>
                </a:cubicBezTo>
                <a:cubicBezTo>
                  <a:pt x="71481" y="1435824"/>
                  <a:pt x="80274" y="1438723"/>
                  <a:pt x="87085" y="1444171"/>
                </a:cubicBezTo>
                <a:cubicBezTo>
                  <a:pt x="92428" y="1448445"/>
                  <a:pt x="95311" y="1455990"/>
                  <a:pt x="101600" y="1458685"/>
                </a:cubicBezTo>
                <a:cubicBezTo>
                  <a:pt x="112937" y="1463544"/>
                  <a:pt x="125919" y="1462951"/>
                  <a:pt x="137885" y="1465943"/>
                </a:cubicBezTo>
                <a:cubicBezTo>
                  <a:pt x="145306" y="1467798"/>
                  <a:pt x="152156" y="1471700"/>
                  <a:pt x="159657" y="1473200"/>
                </a:cubicBezTo>
                <a:cubicBezTo>
                  <a:pt x="196443" y="1480557"/>
                  <a:pt x="256629" y="1484654"/>
                  <a:pt x="290285" y="1487714"/>
                </a:cubicBezTo>
                <a:lnTo>
                  <a:pt x="660400" y="1480457"/>
                </a:lnTo>
                <a:cubicBezTo>
                  <a:pt x="672727" y="1480017"/>
                  <a:pt x="684549" y="1475406"/>
                  <a:pt x="696685" y="1473200"/>
                </a:cubicBezTo>
                <a:cubicBezTo>
                  <a:pt x="711162" y="1470568"/>
                  <a:pt x="725799" y="1468829"/>
                  <a:pt x="740228" y="1465943"/>
                </a:cubicBezTo>
                <a:cubicBezTo>
                  <a:pt x="778036" y="1458381"/>
                  <a:pt x="758753" y="1460649"/>
                  <a:pt x="791028" y="1451428"/>
                </a:cubicBezTo>
                <a:cubicBezTo>
                  <a:pt x="800618" y="1448688"/>
                  <a:pt x="810381" y="1446590"/>
                  <a:pt x="820057" y="1444171"/>
                </a:cubicBezTo>
                <a:cubicBezTo>
                  <a:pt x="827314" y="1439333"/>
                  <a:pt x="833858" y="1433199"/>
                  <a:pt x="841828" y="1429657"/>
                </a:cubicBezTo>
                <a:cubicBezTo>
                  <a:pt x="855809" y="1423443"/>
                  <a:pt x="885371" y="1415143"/>
                  <a:pt x="885371" y="1415143"/>
                </a:cubicBezTo>
                <a:cubicBezTo>
                  <a:pt x="892628" y="1410305"/>
                  <a:pt x="898975" y="1403691"/>
                  <a:pt x="907142" y="1400628"/>
                </a:cubicBezTo>
                <a:cubicBezTo>
                  <a:pt x="918691" y="1396297"/>
                  <a:pt x="931461" y="1396363"/>
                  <a:pt x="943428" y="1393371"/>
                </a:cubicBezTo>
                <a:cubicBezTo>
                  <a:pt x="950849" y="1391516"/>
                  <a:pt x="957943" y="1388533"/>
                  <a:pt x="965200" y="1386114"/>
                </a:cubicBezTo>
                <a:cubicBezTo>
                  <a:pt x="972457" y="1381276"/>
                  <a:pt x="979170" y="1375501"/>
                  <a:pt x="986971" y="1371600"/>
                </a:cubicBezTo>
                <a:cubicBezTo>
                  <a:pt x="1023474" y="1353348"/>
                  <a:pt x="1006520" y="1381079"/>
                  <a:pt x="1052285" y="1335314"/>
                </a:cubicBezTo>
                <a:cubicBezTo>
                  <a:pt x="1061961" y="1325638"/>
                  <a:pt x="1069928" y="1313876"/>
                  <a:pt x="1081314" y="1306285"/>
                </a:cubicBezTo>
                <a:lnTo>
                  <a:pt x="1168400" y="1248228"/>
                </a:lnTo>
                <a:lnTo>
                  <a:pt x="1190171" y="1233714"/>
                </a:lnTo>
                <a:cubicBezTo>
                  <a:pt x="1197428" y="1228876"/>
                  <a:pt x="1205775" y="1225367"/>
                  <a:pt x="1211942" y="1219200"/>
                </a:cubicBezTo>
                <a:cubicBezTo>
                  <a:pt x="1224006" y="1207136"/>
                  <a:pt x="1231750" y="1197495"/>
                  <a:pt x="1248228" y="1190171"/>
                </a:cubicBezTo>
                <a:cubicBezTo>
                  <a:pt x="1262209" y="1183957"/>
                  <a:pt x="1279041" y="1184144"/>
                  <a:pt x="1291771" y="1175657"/>
                </a:cubicBezTo>
                <a:cubicBezTo>
                  <a:pt x="1299028" y="1170819"/>
                  <a:pt x="1305345" y="1164124"/>
                  <a:pt x="1313542" y="1161143"/>
                </a:cubicBezTo>
                <a:cubicBezTo>
                  <a:pt x="1368292" y="1141234"/>
                  <a:pt x="1361483" y="1152026"/>
                  <a:pt x="1407885" y="1139371"/>
                </a:cubicBezTo>
                <a:cubicBezTo>
                  <a:pt x="1422645" y="1135346"/>
                  <a:pt x="1436914" y="1129695"/>
                  <a:pt x="1451428" y="1124857"/>
                </a:cubicBezTo>
                <a:lnTo>
                  <a:pt x="1473200" y="1117600"/>
                </a:lnTo>
                <a:cubicBezTo>
                  <a:pt x="1535579" y="1076011"/>
                  <a:pt x="1456664" y="1125867"/>
                  <a:pt x="1516742" y="1095828"/>
                </a:cubicBezTo>
                <a:cubicBezTo>
                  <a:pt x="1524543" y="1091927"/>
                  <a:pt x="1530713" y="1085215"/>
                  <a:pt x="1538514" y="1081314"/>
                </a:cubicBezTo>
                <a:cubicBezTo>
                  <a:pt x="1545356" y="1077893"/>
                  <a:pt x="1553443" y="1077478"/>
                  <a:pt x="1560285" y="1074057"/>
                </a:cubicBezTo>
                <a:cubicBezTo>
                  <a:pt x="1568086" y="1070156"/>
                  <a:pt x="1574256" y="1063444"/>
                  <a:pt x="1582057" y="1059543"/>
                </a:cubicBezTo>
                <a:cubicBezTo>
                  <a:pt x="1588899" y="1056122"/>
                  <a:pt x="1596797" y="1055298"/>
                  <a:pt x="1603828" y="1052285"/>
                </a:cubicBezTo>
                <a:cubicBezTo>
                  <a:pt x="1629613" y="1041234"/>
                  <a:pt x="1632760" y="1037836"/>
                  <a:pt x="1654628" y="1023257"/>
                </a:cubicBezTo>
                <a:cubicBezTo>
                  <a:pt x="1683240" y="980337"/>
                  <a:pt x="1651297" y="1020452"/>
                  <a:pt x="1698171" y="986971"/>
                </a:cubicBezTo>
                <a:cubicBezTo>
                  <a:pt x="1758216" y="944083"/>
                  <a:pt x="1684116" y="983599"/>
                  <a:pt x="1741714" y="950685"/>
                </a:cubicBezTo>
                <a:cubicBezTo>
                  <a:pt x="1751107" y="945318"/>
                  <a:pt x="1762203" y="942813"/>
                  <a:pt x="1770742" y="936171"/>
                </a:cubicBezTo>
                <a:cubicBezTo>
                  <a:pt x="1784244" y="925669"/>
                  <a:pt x="1794933" y="911980"/>
                  <a:pt x="1807028" y="899885"/>
                </a:cubicBezTo>
                <a:cubicBezTo>
                  <a:pt x="1814285" y="892628"/>
                  <a:pt x="1820261" y="883807"/>
                  <a:pt x="1828800" y="878114"/>
                </a:cubicBezTo>
                <a:cubicBezTo>
                  <a:pt x="1836057" y="873276"/>
                  <a:pt x="1843949" y="869276"/>
                  <a:pt x="1850571" y="863600"/>
                </a:cubicBezTo>
                <a:cubicBezTo>
                  <a:pt x="1860961" y="854694"/>
                  <a:pt x="1868214" y="842162"/>
                  <a:pt x="1879600" y="834571"/>
                </a:cubicBezTo>
                <a:lnTo>
                  <a:pt x="1901371" y="820057"/>
                </a:lnTo>
                <a:cubicBezTo>
                  <a:pt x="1906209" y="812800"/>
                  <a:pt x="1910141" y="804849"/>
                  <a:pt x="1915885" y="798285"/>
                </a:cubicBezTo>
                <a:cubicBezTo>
                  <a:pt x="1927149" y="785412"/>
                  <a:pt x="1942683" y="776232"/>
                  <a:pt x="1952171" y="762000"/>
                </a:cubicBezTo>
                <a:lnTo>
                  <a:pt x="1981200" y="718457"/>
                </a:lnTo>
                <a:lnTo>
                  <a:pt x="1995714" y="674914"/>
                </a:lnTo>
                <a:lnTo>
                  <a:pt x="2002971" y="653143"/>
                </a:lnTo>
                <a:cubicBezTo>
                  <a:pt x="2000552" y="619276"/>
                  <a:pt x="1999463" y="585288"/>
                  <a:pt x="1995714" y="551543"/>
                </a:cubicBezTo>
                <a:cubicBezTo>
                  <a:pt x="1993886" y="535088"/>
                  <a:pt x="1977592" y="489922"/>
                  <a:pt x="1973942" y="478971"/>
                </a:cubicBezTo>
                <a:cubicBezTo>
                  <a:pt x="1971523" y="471714"/>
                  <a:pt x="1970928" y="463565"/>
                  <a:pt x="1966685" y="457200"/>
                </a:cubicBezTo>
                <a:cubicBezTo>
                  <a:pt x="1961847" y="449943"/>
                  <a:pt x="1955713" y="443398"/>
                  <a:pt x="1952171" y="435428"/>
                </a:cubicBezTo>
                <a:cubicBezTo>
                  <a:pt x="1945957" y="421447"/>
                  <a:pt x="1948476" y="402703"/>
                  <a:pt x="1937657" y="391885"/>
                </a:cubicBezTo>
                <a:cubicBezTo>
                  <a:pt x="1916975" y="371204"/>
                  <a:pt x="1926937" y="383064"/>
                  <a:pt x="1908628" y="355600"/>
                </a:cubicBezTo>
                <a:cubicBezTo>
                  <a:pt x="1890388" y="300879"/>
                  <a:pt x="1917113" y="366204"/>
                  <a:pt x="1879600" y="319314"/>
                </a:cubicBezTo>
                <a:cubicBezTo>
                  <a:pt x="1874821" y="313341"/>
                  <a:pt x="1876278" y="304102"/>
                  <a:pt x="1872342" y="297543"/>
                </a:cubicBezTo>
                <a:cubicBezTo>
                  <a:pt x="1868822" y="291676"/>
                  <a:pt x="1862102" y="288371"/>
                  <a:pt x="1857828" y="283028"/>
                </a:cubicBezTo>
                <a:cubicBezTo>
                  <a:pt x="1830184" y="248472"/>
                  <a:pt x="1858863" y="271623"/>
                  <a:pt x="1821542" y="246743"/>
                </a:cubicBezTo>
                <a:cubicBezTo>
                  <a:pt x="1808972" y="227888"/>
                  <a:pt x="1800262" y="213949"/>
                  <a:pt x="1785257" y="195943"/>
                </a:cubicBezTo>
                <a:cubicBezTo>
                  <a:pt x="1780877" y="190687"/>
                  <a:pt x="1776216" y="185533"/>
                  <a:pt x="1770742" y="181428"/>
                </a:cubicBezTo>
                <a:cubicBezTo>
                  <a:pt x="1756787" y="170962"/>
                  <a:pt x="1739535" y="164735"/>
                  <a:pt x="1727200" y="152400"/>
                </a:cubicBezTo>
                <a:cubicBezTo>
                  <a:pt x="1722362" y="147562"/>
                  <a:pt x="1718805" y="140945"/>
                  <a:pt x="1712685" y="137885"/>
                </a:cubicBezTo>
                <a:cubicBezTo>
                  <a:pt x="1699001" y="131043"/>
                  <a:pt x="1682826" y="130213"/>
                  <a:pt x="1669142" y="123371"/>
                </a:cubicBezTo>
                <a:cubicBezTo>
                  <a:pt x="1633272" y="105436"/>
                  <a:pt x="1650377" y="112278"/>
                  <a:pt x="1618342" y="101600"/>
                </a:cubicBezTo>
                <a:cubicBezTo>
                  <a:pt x="1611085" y="96762"/>
                  <a:pt x="1604541" y="90627"/>
                  <a:pt x="1596571" y="87085"/>
                </a:cubicBezTo>
                <a:cubicBezTo>
                  <a:pt x="1565534" y="73290"/>
                  <a:pt x="1553550" y="73757"/>
                  <a:pt x="1524000" y="65314"/>
                </a:cubicBezTo>
                <a:cubicBezTo>
                  <a:pt x="1516644" y="63212"/>
                  <a:pt x="1509584" y="60159"/>
                  <a:pt x="1502228" y="58057"/>
                </a:cubicBezTo>
                <a:cubicBezTo>
                  <a:pt x="1492638" y="55317"/>
                  <a:pt x="1482790" y="53540"/>
                  <a:pt x="1473200" y="50800"/>
                </a:cubicBezTo>
                <a:cubicBezTo>
                  <a:pt x="1433809" y="39546"/>
                  <a:pt x="1455445" y="39373"/>
                  <a:pt x="1393371" y="29028"/>
                </a:cubicBezTo>
                <a:cubicBezTo>
                  <a:pt x="1351773" y="22095"/>
                  <a:pt x="1281418" y="10023"/>
                  <a:pt x="1248228" y="7257"/>
                </a:cubicBezTo>
                <a:lnTo>
                  <a:pt x="1161142" y="0"/>
                </a:lnTo>
                <a:cubicBezTo>
                  <a:pt x="1123434" y="3142"/>
                  <a:pt x="1063888" y="6388"/>
                  <a:pt x="1023257" y="14514"/>
                </a:cubicBezTo>
                <a:cubicBezTo>
                  <a:pt x="1015756" y="16014"/>
                  <a:pt x="1008742" y="19352"/>
                  <a:pt x="1001485" y="21771"/>
                </a:cubicBezTo>
                <a:cubicBezTo>
                  <a:pt x="994228" y="26609"/>
                  <a:pt x="986525" y="30836"/>
                  <a:pt x="979714" y="36285"/>
                </a:cubicBezTo>
                <a:cubicBezTo>
                  <a:pt x="974371" y="40559"/>
                  <a:pt x="971067" y="47280"/>
                  <a:pt x="965200" y="50800"/>
                </a:cubicBezTo>
                <a:cubicBezTo>
                  <a:pt x="958640" y="54736"/>
                  <a:pt x="950685" y="55638"/>
                  <a:pt x="943428" y="58057"/>
                </a:cubicBezTo>
                <a:cubicBezTo>
                  <a:pt x="936171" y="65314"/>
                  <a:pt x="929541" y="73258"/>
                  <a:pt x="921657" y="79828"/>
                </a:cubicBezTo>
                <a:cubicBezTo>
                  <a:pt x="914956" y="85412"/>
                  <a:pt x="906053" y="88175"/>
                  <a:pt x="899885" y="94343"/>
                </a:cubicBezTo>
                <a:cubicBezTo>
                  <a:pt x="851505" y="142723"/>
                  <a:pt x="921656" y="91924"/>
                  <a:pt x="863600" y="130628"/>
                </a:cubicBezTo>
                <a:cubicBezTo>
                  <a:pt x="858762" y="137885"/>
                  <a:pt x="852986" y="144599"/>
                  <a:pt x="849085" y="152400"/>
                </a:cubicBezTo>
                <a:cubicBezTo>
                  <a:pt x="845664" y="159242"/>
                  <a:pt x="846071" y="167806"/>
                  <a:pt x="841828" y="174171"/>
                </a:cubicBezTo>
                <a:cubicBezTo>
                  <a:pt x="836135" y="182711"/>
                  <a:pt x="827314" y="188686"/>
                  <a:pt x="820057" y="195943"/>
                </a:cubicBezTo>
                <a:cubicBezTo>
                  <a:pt x="815219" y="210457"/>
                  <a:pt x="814028" y="226755"/>
                  <a:pt x="805542" y="239485"/>
                </a:cubicBezTo>
                <a:cubicBezTo>
                  <a:pt x="800704" y="246742"/>
                  <a:pt x="794570" y="253287"/>
                  <a:pt x="791028" y="261257"/>
                </a:cubicBezTo>
                <a:cubicBezTo>
                  <a:pt x="784814" y="275238"/>
                  <a:pt x="785001" y="292070"/>
                  <a:pt x="776514" y="304800"/>
                </a:cubicBezTo>
                <a:cubicBezTo>
                  <a:pt x="734920" y="367191"/>
                  <a:pt x="784788" y="288252"/>
                  <a:pt x="754742" y="348343"/>
                </a:cubicBezTo>
                <a:cubicBezTo>
                  <a:pt x="750841" y="356144"/>
                  <a:pt x="743770" y="362144"/>
                  <a:pt x="740228" y="370114"/>
                </a:cubicBezTo>
                <a:cubicBezTo>
                  <a:pt x="734014" y="384095"/>
                  <a:pt x="730552" y="399143"/>
                  <a:pt x="725714" y="413657"/>
                </a:cubicBezTo>
                <a:cubicBezTo>
                  <a:pt x="723295" y="420914"/>
                  <a:pt x="722700" y="429063"/>
                  <a:pt x="718457" y="435428"/>
                </a:cubicBezTo>
                <a:lnTo>
                  <a:pt x="703942" y="457200"/>
                </a:lnTo>
                <a:cubicBezTo>
                  <a:pt x="701523" y="464457"/>
                  <a:pt x="700400" y="472284"/>
                  <a:pt x="696685" y="478971"/>
                </a:cubicBezTo>
                <a:cubicBezTo>
                  <a:pt x="688214" y="494220"/>
                  <a:pt x="673173" y="505965"/>
                  <a:pt x="667657" y="522514"/>
                </a:cubicBezTo>
                <a:cubicBezTo>
                  <a:pt x="657642" y="552560"/>
                  <a:pt x="664643" y="537920"/>
                  <a:pt x="645885" y="566057"/>
                </a:cubicBezTo>
                <a:cubicBezTo>
                  <a:pt x="633112" y="604376"/>
                  <a:pt x="642871" y="581465"/>
                  <a:pt x="609600" y="631371"/>
                </a:cubicBezTo>
                <a:lnTo>
                  <a:pt x="580571" y="674914"/>
                </a:lnTo>
                <a:cubicBezTo>
                  <a:pt x="575733" y="682171"/>
                  <a:pt x="572224" y="690518"/>
                  <a:pt x="566057" y="696685"/>
                </a:cubicBezTo>
                <a:lnTo>
                  <a:pt x="551542" y="711200"/>
                </a:lnTo>
                <a:cubicBezTo>
                  <a:pt x="543980" y="733886"/>
                  <a:pt x="536645" y="762256"/>
                  <a:pt x="515257" y="776514"/>
                </a:cubicBezTo>
                <a:lnTo>
                  <a:pt x="493485" y="791028"/>
                </a:lnTo>
                <a:cubicBezTo>
                  <a:pt x="483809" y="805542"/>
                  <a:pt x="476792" y="822236"/>
                  <a:pt x="464457" y="834571"/>
                </a:cubicBezTo>
                <a:lnTo>
                  <a:pt x="435428" y="863600"/>
                </a:lnTo>
                <a:cubicBezTo>
                  <a:pt x="426461" y="890502"/>
                  <a:pt x="416076" y="879323"/>
                  <a:pt x="406400" y="892628"/>
                </a:cubicBezTo>
                <a:close/>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295263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4" name="Rectangle 3">
            <a:extLst>
              <a:ext uri="{FF2B5EF4-FFF2-40B4-BE49-F238E27FC236}">
                <a16:creationId xmlns:a16="http://schemas.microsoft.com/office/drawing/2014/main" id="{5512DBAF-B68A-284E-8D1B-94526FD47392}"/>
              </a:ext>
            </a:extLst>
          </p:cNvPr>
          <p:cNvSpPr/>
          <p:nvPr/>
        </p:nvSpPr>
        <p:spPr>
          <a:xfrm>
            <a:off x="232028" y="29989"/>
            <a:ext cx="7525858" cy="400110"/>
          </a:xfrm>
          <a:prstGeom prst="rect">
            <a:avLst/>
          </a:prstGeom>
        </p:spPr>
        <p:txBody>
          <a:bodyPr wrap="square">
            <a:spAutoFit/>
          </a:bodyPr>
          <a:lstStyle/>
          <a:p>
            <a:r>
              <a:rPr lang="en-GB" sz="2000" b="1" dirty="0">
                <a:solidFill>
                  <a:srgbClr val="002060"/>
                </a:solidFill>
                <a:latin typeface="Lato"/>
                <a:ea typeface="Lato"/>
                <a:cs typeface="Lato"/>
                <a:sym typeface="Lato"/>
              </a:rPr>
              <a:t>Combining all three views</a:t>
            </a:r>
            <a:endParaRPr lang="en-NL" sz="2000" b="1" dirty="0"/>
          </a:p>
        </p:txBody>
      </p:sp>
      <p:sp>
        <p:nvSpPr>
          <p:cNvPr id="14" name="Rectangle 21">
            <a:extLst>
              <a:ext uri="{FF2B5EF4-FFF2-40B4-BE49-F238E27FC236}">
                <a16:creationId xmlns:a16="http://schemas.microsoft.com/office/drawing/2014/main" id="{EDFC1848-8D90-FE49-A7B7-8B041E7F2A67}"/>
              </a:ext>
            </a:extLst>
          </p:cNvPr>
          <p:cNvSpPr>
            <a:spLocks noChangeArrowheads="1"/>
          </p:cNvSpPr>
          <p:nvPr/>
        </p:nvSpPr>
        <p:spPr bwMode="auto">
          <a:xfrm>
            <a:off x="232028" y="1390764"/>
            <a:ext cx="189507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b="1" dirty="0">
                <a:solidFill>
                  <a:schemeClr val="tx1"/>
                </a:solidFill>
              </a:rPr>
              <a:t>Dimensionality view</a:t>
            </a:r>
          </a:p>
        </p:txBody>
      </p:sp>
      <p:pic>
        <p:nvPicPr>
          <p:cNvPr id="8" name="Picture 7">
            <a:extLst>
              <a:ext uri="{FF2B5EF4-FFF2-40B4-BE49-F238E27FC236}">
                <a16:creationId xmlns:a16="http://schemas.microsoft.com/office/drawing/2014/main" id="{4D753A57-FC2C-7649-98B2-C3628D4D31D7}"/>
              </a:ext>
            </a:extLst>
          </p:cNvPr>
          <p:cNvPicPr>
            <a:picLocks noChangeAspect="1"/>
          </p:cNvPicPr>
          <p:nvPr/>
        </p:nvPicPr>
        <p:blipFill>
          <a:blip r:embed="rId3"/>
          <a:stretch>
            <a:fillRect/>
          </a:stretch>
        </p:blipFill>
        <p:spPr>
          <a:xfrm>
            <a:off x="81644" y="1647371"/>
            <a:ext cx="2906682" cy="2028825"/>
          </a:xfrm>
          <a:prstGeom prst="rect">
            <a:avLst/>
          </a:prstGeom>
        </p:spPr>
      </p:pic>
      <p:pic>
        <p:nvPicPr>
          <p:cNvPr id="15" name="Picture 14">
            <a:extLst>
              <a:ext uri="{FF2B5EF4-FFF2-40B4-BE49-F238E27FC236}">
                <a16:creationId xmlns:a16="http://schemas.microsoft.com/office/drawing/2014/main" id="{7EFE45FC-33DD-1041-9FEE-7834984CCE70}"/>
              </a:ext>
            </a:extLst>
          </p:cNvPr>
          <p:cNvPicPr>
            <a:picLocks noChangeAspect="1"/>
          </p:cNvPicPr>
          <p:nvPr/>
        </p:nvPicPr>
        <p:blipFill>
          <a:blip r:embed="rId4"/>
          <a:stretch>
            <a:fillRect/>
          </a:stretch>
        </p:blipFill>
        <p:spPr>
          <a:xfrm>
            <a:off x="6263372" y="1667981"/>
            <a:ext cx="2750002" cy="2064251"/>
          </a:xfrm>
          <a:prstGeom prst="rect">
            <a:avLst/>
          </a:prstGeom>
        </p:spPr>
      </p:pic>
      <p:pic>
        <p:nvPicPr>
          <p:cNvPr id="16" name="Picture 15">
            <a:extLst>
              <a:ext uri="{FF2B5EF4-FFF2-40B4-BE49-F238E27FC236}">
                <a16:creationId xmlns:a16="http://schemas.microsoft.com/office/drawing/2014/main" id="{93D7384E-6593-4B46-A1A6-8CD1F8DA158B}"/>
              </a:ext>
            </a:extLst>
          </p:cNvPr>
          <p:cNvPicPr>
            <a:picLocks noChangeAspect="1"/>
          </p:cNvPicPr>
          <p:nvPr/>
        </p:nvPicPr>
        <p:blipFill>
          <a:blip r:embed="rId5"/>
          <a:stretch>
            <a:fillRect/>
          </a:stretch>
        </p:blipFill>
        <p:spPr>
          <a:xfrm>
            <a:off x="3043111" y="1698541"/>
            <a:ext cx="3132722" cy="2008506"/>
          </a:xfrm>
          <a:prstGeom prst="rect">
            <a:avLst/>
          </a:prstGeom>
        </p:spPr>
      </p:pic>
      <p:sp>
        <p:nvSpPr>
          <p:cNvPr id="19" name="Rectangle 21">
            <a:extLst>
              <a:ext uri="{FF2B5EF4-FFF2-40B4-BE49-F238E27FC236}">
                <a16:creationId xmlns:a16="http://schemas.microsoft.com/office/drawing/2014/main" id="{E2ED644F-62F2-6B44-842D-234E6496FE87}"/>
              </a:ext>
            </a:extLst>
          </p:cNvPr>
          <p:cNvSpPr>
            <a:spLocks noChangeArrowheads="1"/>
          </p:cNvSpPr>
          <p:nvPr/>
        </p:nvSpPr>
        <p:spPr bwMode="auto">
          <a:xfrm>
            <a:off x="6400539" y="1360204"/>
            <a:ext cx="2021707"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b="1" dirty="0">
                <a:solidFill>
                  <a:schemeClr val="tx1"/>
                </a:solidFill>
              </a:rPr>
              <a:t>Attribute contribution</a:t>
            </a:r>
          </a:p>
        </p:txBody>
      </p:sp>
      <p:sp>
        <p:nvSpPr>
          <p:cNvPr id="20" name="Rectangle 21">
            <a:extLst>
              <a:ext uri="{FF2B5EF4-FFF2-40B4-BE49-F238E27FC236}">
                <a16:creationId xmlns:a16="http://schemas.microsoft.com/office/drawing/2014/main" id="{EA7DED57-1AFE-B045-9FBB-2F3049904527}"/>
              </a:ext>
            </a:extLst>
          </p:cNvPr>
          <p:cNvSpPr>
            <a:spLocks noChangeArrowheads="1"/>
          </p:cNvSpPr>
          <p:nvPr/>
        </p:nvSpPr>
        <p:spPr bwMode="auto">
          <a:xfrm>
            <a:off x="3184487" y="1390764"/>
            <a:ext cx="157767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b="1" dirty="0">
                <a:solidFill>
                  <a:schemeClr val="tx1"/>
                </a:solidFill>
              </a:rPr>
              <a:t>Correlation view</a:t>
            </a:r>
          </a:p>
        </p:txBody>
      </p:sp>
      <p:sp>
        <p:nvSpPr>
          <p:cNvPr id="9" name="Freeform 8">
            <a:extLst>
              <a:ext uri="{FF2B5EF4-FFF2-40B4-BE49-F238E27FC236}">
                <a16:creationId xmlns:a16="http://schemas.microsoft.com/office/drawing/2014/main" id="{90FCF0E3-FE89-FD40-B274-6FFBD65DBAEC}"/>
              </a:ext>
            </a:extLst>
          </p:cNvPr>
          <p:cNvSpPr/>
          <p:nvPr/>
        </p:nvSpPr>
        <p:spPr>
          <a:xfrm>
            <a:off x="239486" y="1995714"/>
            <a:ext cx="943428" cy="1153886"/>
          </a:xfrm>
          <a:custGeom>
            <a:avLst/>
            <a:gdLst>
              <a:gd name="connsiteX0" fmla="*/ 232228 w 943428"/>
              <a:gd name="connsiteY0" fmla="*/ 471715 h 1153886"/>
              <a:gd name="connsiteX1" fmla="*/ 181428 w 943428"/>
              <a:gd name="connsiteY1" fmla="*/ 522515 h 1153886"/>
              <a:gd name="connsiteX2" fmla="*/ 152400 w 943428"/>
              <a:gd name="connsiteY2" fmla="*/ 566057 h 1153886"/>
              <a:gd name="connsiteX3" fmla="*/ 137885 w 943428"/>
              <a:gd name="connsiteY3" fmla="*/ 587829 h 1153886"/>
              <a:gd name="connsiteX4" fmla="*/ 101600 w 943428"/>
              <a:gd name="connsiteY4" fmla="*/ 696686 h 1153886"/>
              <a:gd name="connsiteX5" fmla="*/ 87085 w 943428"/>
              <a:gd name="connsiteY5" fmla="*/ 740229 h 1153886"/>
              <a:gd name="connsiteX6" fmla="*/ 65314 w 943428"/>
              <a:gd name="connsiteY6" fmla="*/ 762000 h 1153886"/>
              <a:gd name="connsiteX7" fmla="*/ 58057 w 943428"/>
              <a:gd name="connsiteY7" fmla="*/ 783772 h 1153886"/>
              <a:gd name="connsiteX8" fmla="*/ 29028 w 943428"/>
              <a:gd name="connsiteY8" fmla="*/ 820057 h 1153886"/>
              <a:gd name="connsiteX9" fmla="*/ 7257 w 943428"/>
              <a:gd name="connsiteY9" fmla="*/ 885372 h 1153886"/>
              <a:gd name="connsiteX10" fmla="*/ 0 w 943428"/>
              <a:gd name="connsiteY10" fmla="*/ 907143 h 1153886"/>
              <a:gd name="connsiteX11" fmla="*/ 29028 w 943428"/>
              <a:gd name="connsiteY11" fmla="*/ 1081315 h 1153886"/>
              <a:gd name="connsiteX12" fmla="*/ 36285 w 943428"/>
              <a:gd name="connsiteY12" fmla="*/ 1103086 h 1153886"/>
              <a:gd name="connsiteX13" fmla="*/ 87085 w 943428"/>
              <a:gd name="connsiteY13" fmla="*/ 1146629 h 1153886"/>
              <a:gd name="connsiteX14" fmla="*/ 116114 w 943428"/>
              <a:gd name="connsiteY14" fmla="*/ 1153886 h 1153886"/>
              <a:gd name="connsiteX15" fmla="*/ 246743 w 943428"/>
              <a:gd name="connsiteY15" fmla="*/ 1146629 h 1153886"/>
              <a:gd name="connsiteX16" fmla="*/ 290285 w 943428"/>
              <a:gd name="connsiteY16" fmla="*/ 1132115 h 1153886"/>
              <a:gd name="connsiteX17" fmla="*/ 304800 w 943428"/>
              <a:gd name="connsiteY17" fmla="*/ 1117600 h 1153886"/>
              <a:gd name="connsiteX18" fmla="*/ 348343 w 943428"/>
              <a:gd name="connsiteY18" fmla="*/ 1088572 h 1153886"/>
              <a:gd name="connsiteX19" fmla="*/ 399143 w 943428"/>
              <a:gd name="connsiteY19" fmla="*/ 1030515 h 1153886"/>
              <a:gd name="connsiteX20" fmla="*/ 413657 w 943428"/>
              <a:gd name="connsiteY20" fmla="*/ 986972 h 1153886"/>
              <a:gd name="connsiteX21" fmla="*/ 428171 w 943428"/>
              <a:gd name="connsiteY21" fmla="*/ 965200 h 1153886"/>
              <a:gd name="connsiteX22" fmla="*/ 442685 w 943428"/>
              <a:gd name="connsiteY22" fmla="*/ 921657 h 1153886"/>
              <a:gd name="connsiteX23" fmla="*/ 449943 w 943428"/>
              <a:gd name="connsiteY23" fmla="*/ 899886 h 1153886"/>
              <a:gd name="connsiteX24" fmla="*/ 464457 w 943428"/>
              <a:gd name="connsiteY24" fmla="*/ 878115 h 1153886"/>
              <a:gd name="connsiteX25" fmla="*/ 486228 w 943428"/>
              <a:gd name="connsiteY25" fmla="*/ 834572 h 1153886"/>
              <a:gd name="connsiteX26" fmla="*/ 500743 w 943428"/>
              <a:gd name="connsiteY26" fmla="*/ 820057 h 1153886"/>
              <a:gd name="connsiteX27" fmla="*/ 529771 w 943428"/>
              <a:gd name="connsiteY27" fmla="*/ 776515 h 1153886"/>
              <a:gd name="connsiteX28" fmla="*/ 573314 w 943428"/>
              <a:gd name="connsiteY28" fmla="*/ 725715 h 1153886"/>
              <a:gd name="connsiteX29" fmla="*/ 587828 w 943428"/>
              <a:gd name="connsiteY29" fmla="*/ 711200 h 1153886"/>
              <a:gd name="connsiteX30" fmla="*/ 616857 w 943428"/>
              <a:gd name="connsiteY30" fmla="*/ 667657 h 1153886"/>
              <a:gd name="connsiteX31" fmla="*/ 631371 w 943428"/>
              <a:gd name="connsiteY31" fmla="*/ 645886 h 1153886"/>
              <a:gd name="connsiteX32" fmla="*/ 645885 w 943428"/>
              <a:gd name="connsiteY32" fmla="*/ 595086 h 1153886"/>
              <a:gd name="connsiteX33" fmla="*/ 660400 w 943428"/>
              <a:gd name="connsiteY33" fmla="*/ 500743 h 1153886"/>
              <a:gd name="connsiteX34" fmla="*/ 674914 w 943428"/>
              <a:gd name="connsiteY34" fmla="*/ 457200 h 1153886"/>
              <a:gd name="connsiteX35" fmla="*/ 711200 w 943428"/>
              <a:gd name="connsiteY35" fmla="*/ 420915 h 1153886"/>
              <a:gd name="connsiteX36" fmla="*/ 725714 w 943428"/>
              <a:gd name="connsiteY36" fmla="*/ 406400 h 1153886"/>
              <a:gd name="connsiteX37" fmla="*/ 740228 w 943428"/>
              <a:gd name="connsiteY37" fmla="*/ 384629 h 1153886"/>
              <a:gd name="connsiteX38" fmla="*/ 769257 w 943428"/>
              <a:gd name="connsiteY38" fmla="*/ 355600 h 1153886"/>
              <a:gd name="connsiteX39" fmla="*/ 791028 w 943428"/>
              <a:gd name="connsiteY39" fmla="*/ 333829 h 1153886"/>
              <a:gd name="connsiteX40" fmla="*/ 805543 w 943428"/>
              <a:gd name="connsiteY40" fmla="*/ 319315 h 1153886"/>
              <a:gd name="connsiteX41" fmla="*/ 820057 w 943428"/>
              <a:gd name="connsiteY41" fmla="*/ 304800 h 1153886"/>
              <a:gd name="connsiteX42" fmla="*/ 841828 w 943428"/>
              <a:gd name="connsiteY42" fmla="*/ 290286 h 1153886"/>
              <a:gd name="connsiteX43" fmla="*/ 870857 w 943428"/>
              <a:gd name="connsiteY43" fmla="*/ 261257 h 1153886"/>
              <a:gd name="connsiteX44" fmla="*/ 885371 w 943428"/>
              <a:gd name="connsiteY44" fmla="*/ 239486 h 1153886"/>
              <a:gd name="connsiteX45" fmla="*/ 907143 w 943428"/>
              <a:gd name="connsiteY45" fmla="*/ 224972 h 1153886"/>
              <a:gd name="connsiteX46" fmla="*/ 936171 w 943428"/>
              <a:gd name="connsiteY46" fmla="*/ 159657 h 1153886"/>
              <a:gd name="connsiteX47" fmla="*/ 943428 w 943428"/>
              <a:gd name="connsiteY47" fmla="*/ 137886 h 1153886"/>
              <a:gd name="connsiteX48" fmla="*/ 936171 w 943428"/>
              <a:gd name="connsiteY48" fmla="*/ 65315 h 1153886"/>
              <a:gd name="connsiteX49" fmla="*/ 928914 w 943428"/>
              <a:gd name="connsiteY49" fmla="*/ 43543 h 1153886"/>
              <a:gd name="connsiteX50" fmla="*/ 907143 w 943428"/>
              <a:gd name="connsiteY50" fmla="*/ 29029 h 1153886"/>
              <a:gd name="connsiteX51" fmla="*/ 892628 w 943428"/>
              <a:gd name="connsiteY51" fmla="*/ 14515 h 1153886"/>
              <a:gd name="connsiteX52" fmla="*/ 849085 w 943428"/>
              <a:gd name="connsiteY52" fmla="*/ 0 h 1153886"/>
              <a:gd name="connsiteX53" fmla="*/ 645885 w 943428"/>
              <a:gd name="connsiteY53" fmla="*/ 7257 h 1153886"/>
              <a:gd name="connsiteX54" fmla="*/ 573314 w 943428"/>
              <a:gd name="connsiteY54" fmla="*/ 36286 h 1153886"/>
              <a:gd name="connsiteX55" fmla="*/ 544285 w 943428"/>
              <a:gd name="connsiteY55" fmla="*/ 43543 h 1153886"/>
              <a:gd name="connsiteX56" fmla="*/ 522514 w 943428"/>
              <a:gd name="connsiteY56" fmla="*/ 58057 h 1153886"/>
              <a:gd name="connsiteX57" fmla="*/ 500743 w 943428"/>
              <a:gd name="connsiteY57" fmla="*/ 65315 h 1153886"/>
              <a:gd name="connsiteX58" fmla="*/ 442685 w 943428"/>
              <a:gd name="connsiteY58" fmla="*/ 108857 h 1153886"/>
              <a:gd name="connsiteX59" fmla="*/ 420914 w 943428"/>
              <a:gd name="connsiteY59" fmla="*/ 123372 h 1153886"/>
              <a:gd name="connsiteX60" fmla="*/ 370114 w 943428"/>
              <a:gd name="connsiteY60" fmla="*/ 174172 h 1153886"/>
              <a:gd name="connsiteX61" fmla="*/ 348343 w 943428"/>
              <a:gd name="connsiteY61" fmla="*/ 195943 h 1153886"/>
              <a:gd name="connsiteX62" fmla="*/ 333828 w 943428"/>
              <a:gd name="connsiteY62" fmla="*/ 210457 h 1153886"/>
              <a:gd name="connsiteX63" fmla="*/ 319314 w 943428"/>
              <a:gd name="connsiteY63" fmla="*/ 232229 h 1153886"/>
              <a:gd name="connsiteX64" fmla="*/ 304800 w 943428"/>
              <a:gd name="connsiteY64" fmla="*/ 261257 h 1153886"/>
              <a:gd name="connsiteX65" fmla="*/ 290285 w 943428"/>
              <a:gd name="connsiteY65" fmla="*/ 275772 h 1153886"/>
              <a:gd name="connsiteX66" fmla="*/ 268514 w 943428"/>
              <a:gd name="connsiteY66" fmla="*/ 319315 h 1153886"/>
              <a:gd name="connsiteX67" fmla="*/ 254000 w 943428"/>
              <a:gd name="connsiteY67" fmla="*/ 362857 h 1153886"/>
              <a:gd name="connsiteX68" fmla="*/ 239485 w 943428"/>
              <a:gd name="connsiteY68" fmla="*/ 406400 h 1153886"/>
              <a:gd name="connsiteX69" fmla="*/ 232228 w 943428"/>
              <a:gd name="connsiteY69" fmla="*/ 428172 h 1153886"/>
              <a:gd name="connsiteX70" fmla="*/ 217714 w 943428"/>
              <a:gd name="connsiteY70" fmla="*/ 449943 h 1153886"/>
              <a:gd name="connsiteX71" fmla="*/ 232228 w 943428"/>
              <a:gd name="connsiteY71" fmla="*/ 471715 h 115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43428" h="1153886">
                <a:moveTo>
                  <a:pt x="232228" y="471715"/>
                </a:moveTo>
                <a:cubicBezTo>
                  <a:pt x="226180" y="483810"/>
                  <a:pt x="196897" y="504234"/>
                  <a:pt x="181428" y="522515"/>
                </a:cubicBezTo>
                <a:cubicBezTo>
                  <a:pt x="170160" y="535831"/>
                  <a:pt x="162076" y="551543"/>
                  <a:pt x="152400" y="566057"/>
                </a:cubicBezTo>
                <a:lnTo>
                  <a:pt x="137885" y="587829"/>
                </a:lnTo>
                <a:lnTo>
                  <a:pt x="101600" y="696686"/>
                </a:lnTo>
                <a:cubicBezTo>
                  <a:pt x="101599" y="696688"/>
                  <a:pt x="87086" y="740228"/>
                  <a:pt x="87085" y="740229"/>
                </a:cubicBezTo>
                <a:lnTo>
                  <a:pt x="65314" y="762000"/>
                </a:lnTo>
                <a:cubicBezTo>
                  <a:pt x="62895" y="769257"/>
                  <a:pt x="61478" y="776930"/>
                  <a:pt x="58057" y="783772"/>
                </a:cubicBezTo>
                <a:cubicBezTo>
                  <a:pt x="48902" y="802082"/>
                  <a:pt x="42529" y="806557"/>
                  <a:pt x="29028" y="820057"/>
                </a:cubicBezTo>
                <a:lnTo>
                  <a:pt x="7257" y="885372"/>
                </a:lnTo>
                <a:lnTo>
                  <a:pt x="0" y="907143"/>
                </a:lnTo>
                <a:cubicBezTo>
                  <a:pt x="16203" y="1052975"/>
                  <a:pt x="660" y="996210"/>
                  <a:pt x="29028" y="1081315"/>
                </a:cubicBezTo>
                <a:cubicBezTo>
                  <a:pt x="31447" y="1088572"/>
                  <a:pt x="30876" y="1097677"/>
                  <a:pt x="36285" y="1103086"/>
                </a:cubicBezTo>
                <a:cubicBezTo>
                  <a:pt x="49805" y="1116606"/>
                  <a:pt x="67744" y="1138340"/>
                  <a:pt x="87085" y="1146629"/>
                </a:cubicBezTo>
                <a:cubicBezTo>
                  <a:pt x="96253" y="1150558"/>
                  <a:pt x="106438" y="1151467"/>
                  <a:pt x="116114" y="1153886"/>
                </a:cubicBezTo>
                <a:cubicBezTo>
                  <a:pt x="159657" y="1151467"/>
                  <a:pt x="203470" y="1152038"/>
                  <a:pt x="246743" y="1146629"/>
                </a:cubicBezTo>
                <a:cubicBezTo>
                  <a:pt x="261924" y="1144731"/>
                  <a:pt x="290285" y="1132115"/>
                  <a:pt x="290285" y="1132115"/>
                </a:cubicBezTo>
                <a:cubicBezTo>
                  <a:pt x="295123" y="1127277"/>
                  <a:pt x="299326" y="1121705"/>
                  <a:pt x="304800" y="1117600"/>
                </a:cubicBezTo>
                <a:cubicBezTo>
                  <a:pt x="318755" y="1107134"/>
                  <a:pt x="336008" y="1100907"/>
                  <a:pt x="348343" y="1088572"/>
                </a:cubicBezTo>
                <a:cubicBezTo>
                  <a:pt x="390795" y="1046119"/>
                  <a:pt x="375139" y="1066518"/>
                  <a:pt x="399143" y="1030515"/>
                </a:cubicBezTo>
                <a:cubicBezTo>
                  <a:pt x="403981" y="1016001"/>
                  <a:pt x="405171" y="999702"/>
                  <a:pt x="413657" y="986972"/>
                </a:cubicBezTo>
                <a:cubicBezTo>
                  <a:pt x="418495" y="979715"/>
                  <a:pt x="424629" y="973170"/>
                  <a:pt x="428171" y="965200"/>
                </a:cubicBezTo>
                <a:cubicBezTo>
                  <a:pt x="434385" y="951219"/>
                  <a:pt x="437847" y="936171"/>
                  <a:pt x="442685" y="921657"/>
                </a:cubicBezTo>
                <a:cubicBezTo>
                  <a:pt x="445104" y="914400"/>
                  <a:pt x="445700" y="906251"/>
                  <a:pt x="449943" y="899886"/>
                </a:cubicBezTo>
                <a:lnTo>
                  <a:pt x="464457" y="878115"/>
                </a:lnTo>
                <a:cubicBezTo>
                  <a:pt x="472122" y="855120"/>
                  <a:pt x="470150" y="854669"/>
                  <a:pt x="486228" y="834572"/>
                </a:cubicBezTo>
                <a:cubicBezTo>
                  <a:pt x="490502" y="829229"/>
                  <a:pt x="496638" y="825531"/>
                  <a:pt x="500743" y="820057"/>
                </a:cubicBezTo>
                <a:cubicBezTo>
                  <a:pt x="511209" y="806102"/>
                  <a:pt x="517436" y="788850"/>
                  <a:pt x="529771" y="776515"/>
                </a:cubicBezTo>
                <a:cubicBezTo>
                  <a:pt x="599640" y="706646"/>
                  <a:pt x="529111" y="780971"/>
                  <a:pt x="573314" y="725715"/>
                </a:cubicBezTo>
                <a:cubicBezTo>
                  <a:pt x="577588" y="720372"/>
                  <a:pt x="583723" y="716674"/>
                  <a:pt x="587828" y="711200"/>
                </a:cubicBezTo>
                <a:cubicBezTo>
                  <a:pt x="598294" y="697245"/>
                  <a:pt x="607181" y="682171"/>
                  <a:pt x="616857" y="667657"/>
                </a:cubicBezTo>
                <a:cubicBezTo>
                  <a:pt x="621695" y="660400"/>
                  <a:pt x="628613" y="654160"/>
                  <a:pt x="631371" y="645886"/>
                </a:cubicBezTo>
                <a:cubicBezTo>
                  <a:pt x="637124" y="628628"/>
                  <a:pt x="642847" y="613314"/>
                  <a:pt x="645885" y="595086"/>
                </a:cubicBezTo>
                <a:cubicBezTo>
                  <a:pt x="652190" y="557257"/>
                  <a:pt x="650889" y="535619"/>
                  <a:pt x="660400" y="500743"/>
                </a:cubicBezTo>
                <a:cubicBezTo>
                  <a:pt x="664425" y="485983"/>
                  <a:pt x="664096" y="468018"/>
                  <a:pt x="674914" y="457200"/>
                </a:cubicBezTo>
                <a:lnTo>
                  <a:pt x="711200" y="420915"/>
                </a:lnTo>
                <a:cubicBezTo>
                  <a:pt x="716038" y="416077"/>
                  <a:pt x="721919" y="412093"/>
                  <a:pt x="725714" y="406400"/>
                </a:cubicBezTo>
                <a:cubicBezTo>
                  <a:pt x="730552" y="399143"/>
                  <a:pt x="734552" y="391251"/>
                  <a:pt x="740228" y="384629"/>
                </a:cubicBezTo>
                <a:cubicBezTo>
                  <a:pt x="749134" y="374239"/>
                  <a:pt x="759581" y="365276"/>
                  <a:pt x="769257" y="355600"/>
                </a:cubicBezTo>
                <a:lnTo>
                  <a:pt x="791028" y="333829"/>
                </a:lnTo>
                <a:lnTo>
                  <a:pt x="805543" y="319315"/>
                </a:lnTo>
                <a:cubicBezTo>
                  <a:pt x="810381" y="314477"/>
                  <a:pt x="814364" y="308595"/>
                  <a:pt x="820057" y="304800"/>
                </a:cubicBezTo>
                <a:cubicBezTo>
                  <a:pt x="827314" y="299962"/>
                  <a:pt x="835206" y="295962"/>
                  <a:pt x="841828" y="290286"/>
                </a:cubicBezTo>
                <a:cubicBezTo>
                  <a:pt x="852218" y="281380"/>
                  <a:pt x="863266" y="272643"/>
                  <a:pt x="870857" y="261257"/>
                </a:cubicBezTo>
                <a:cubicBezTo>
                  <a:pt x="875695" y="254000"/>
                  <a:pt x="879204" y="245653"/>
                  <a:pt x="885371" y="239486"/>
                </a:cubicBezTo>
                <a:cubicBezTo>
                  <a:pt x="891539" y="233319"/>
                  <a:pt x="899886" y="229810"/>
                  <a:pt x="907143" y="224972"/>
                </a:cubicBezTo>
                <a:cubicBezTo>
                  <a:pt x="930143" y="190470"/>
                  <a:pt x="918899" y="211475"/>
                  <a:pt x="936171" y="159657"/>
                </a:cubicBezTo>
                <a:lnTo>
                  <a:pt x="943428" y="137886"/>
                </a:lnTo>
                <a:cubicBezTo>
                  <a:pt x="941009" y="113696"/>
                  <a:pt x="939868" y="89343"/>
                  <a:pt x="936171" y="65315"/>
                </a:cubicBezTo>
                <a:cubicBezTo>
                  <a:pt x="935008" y="57754"/>
                  <a:pt x="933693" y="49517"/>
                  <a:pt x="928914" y="43543"/>
                </a:cubicBezTo>
                <a:cubicBezTo>
                  <a:pt x="923466" y="36732"/>
                  <a:pt x="913954" y="34477"/>
                  <a:pt x="907143" y="29029"/>
                </a:cubicBezTo>
                <a:cubicBezTo>
                  <a:pt x="901800" y="24755"/>
                  <a:pt x="898748" y="17575"/>
                  <a:pt x="892628" y="14515"/>
                </a:cubicBezTo>
                <a:cubicBezTo>
                  <a:pt x="878944" y="7673"/>
                  <a:pt x="849085" y="0"/>
                  <a:pt x="849085" y="0"/>
                </a:cubicBezTo>
                <a:cubicBezTo>
                  <a:pt x="781352" y="2419"/>
                  <a:pt x="713399" y="1300"/>
                  <a:pt x="645885" y="7257"/>
                </a:cubicBezTo>
                <a:cubicBezTo>
                  <a:pt x="611743" y="10270"/>
                  <a:pt x="602123" y="25483"/>
                  <a:pt x="573314" y="36286"/>
                </a:cubicBezTo>
                <a:cubicBezTo>
                  <a:pt x="563975" y="39788"/>
                  <a:pt x="553961" y="41124"/>
                  <a:pt x="544285" y="43543"/>
                </a:cubicBezTo>
                <a:cubicBezTo>
                  <a:pt x="537028" y="48381"/>
                  <a:pt x="530315" y="54156"/>
                  <a:pt x="522514" y="58057"/>
                </a:cubicBezTo>
                <a:cubicBezTo>
                  <a:pt x="515672" y="61478"/>
                  <a:pt x="507430" y="61600"/>
                  <a:pt x="500743" y="65315"/>
                </a:cubicBezTo>
                <a:cubicBezTo>
                  <a:pt x="417896" y="111342"/>
                  <a:pt x="482719" y="76830"/>
                  <a:pt x="442685" y="108857"/>
                </a:cubicBezTo>
                <a:cubicBezTo>
                  <a:pt x="435874" y="114306"/>
                  <a:pt x="427478" y="117629"/>
                  <a:pt x="420914" y="123372"/>
                </a:cubicBezTo>
                <a:cubicBezTo>
                  <a:pt x="420874" y="123407"/>
                  <a:pt x="380289" y="163997"/>
                  <a:pt x="370114" y="174172"/>
                </a:cubicBezTo>
                <a:lnTo>
                  <a:pt x="348343" y="195943"/>
                </a:lnTo>
                <a:cubicBezTo>
                  <a:pt x="343505" y="200781"/>
                  <a:pt x="337623" y="204764"/>
                  <a:pt x="333828" y="210457"/>
                </a:cubicBezTo>
                <a:cubicBezTo>
                  <a:pt x="328990" y="217714"/>
                  <a:pt x="323641" y="224656"/>
                  <a:pt x="319314" y="232229"/>
                </a:cubicBezTo>
                <a:cubicBezTo>
                  <a:pt x="313947" y="241622"/>
                  <a:pt x="310801" y="252256"/>
                  <a:pt x="304800" y="261257"/>
                </a:cubicBezTo>
                <a:cubicBezTo>
                  <a:pt x="301004" y="266950"/>
                  <a:pt x="295123" y="270934"/>
                  <a:pt x="290285" y="275772"/>
                </a:cubicBezTo>
                <a:cubicBezTo>
                  <a:pt x="263819" y="355169"/>
                  <a:pt x="306028" y="234907"/>
                  <a:pt x="268514" y="319315"/>
                </a:cubicBezTo>
                <a:cubicBezTo>
                  <a:pt x="262301" y="333296"/>
                  <a:pt x="258838" y="348343"/>
                  <a:pt x="254000" y="362857"/>
                </a:cubicBezTo>
                <a:lnTo>
                  <a:pt x="239485" y="406400"/>
                </a:lnTo>
                <a:cubicBezTo>
                  <a:pt x="237066" y="413657"/>
                  <a:pt x="236471" y="421807"/>
                  <a:pt x="232228" y="428172"/>
                </a:cubicBezTo>
                <a:lnTo>
                  <a:pt x="217714" y="449943"/>
                </a:lnTo>
                <a:cubicBezTo>
                  <a:pt x="208747" y="476846"/>
                  <a:pt x="238276" y="459620"/>
                  <a:pt x="232228" y="471715"/>
                </a:cubicBezTo>
                <a:close/>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Freeform 9">
            <a:extLst>
              <a:ext uri="{FF2B5EF4-FFF2-40B4-BE49-F238E27FC236}">
                <a16:creationId xmlns:a16="http://schemas.microsoft.com/office/drawing/2014/main" id="{AB674178-DCCC-FF4B-9A8E-4DF8CCE84F0F}"/>
              </a:ext>
            </a:extLst>
          </p:cNvPr>
          <p:cNvSpPr/>
          <p:nvPr/>
        </p:nvSpPr>
        <p:spPr>
          <a:xfrm>
            <a:off x="515257" y="2286000"/>
            <a:ext cx="1502229" cy="1226457"/>
          </a:xfrm>
          <a:custGeom>
            <a:avLst/>
            <a:gdLst>
              <a:gd name="connsiteX0" fmla="*/ 43543 w 1502229"/>
              <a:gd name="connsiteY0" fmla="*/ 899886 h 1226457"/>
              <a:gd name="connsiteX1" fmla="*/ 0 w 1502229"/>
              <a:gd name="connsiteY1" fmla="*/ 986971 h 1226457"/>
              <a:gd name="connsiteX2" fmla="*/ 7257 w 1502229"/>
              <a:gd name="connsiteY2" fmla="*/ 1110343 h 1226457"/>
              <a:gd name="connsiteX3" fmla="*/ 14514 w 1502229"/>
              <a:gd name="connsiteY3" fmla="*/ 1132114 h 1226457"/>
              <a:gd name="connsiteX4" fmla="*/ 94343 w 1502229"/>
              <a:gd name="connsiteY4" fmla="*/ 1182914 h 1226457"/>
              <a:gd name="connsiteX5" fmla="*/ 116114 w 1502229"/>
              <a:gd name="connsiteY5" fmla="*/ 1190171 h 1226457"/>
              <a:gd name="connsiteX6" fmla="*/ 159657 w 1502229"/>
              <a:gd name="connsiteY6" fmla="*/ 1211943 h 1226457"/>
              <a:gd name="connsiteX7" fmla="*/ 268514 w 1502229"/>
              <a:gd name="connsiteY7" fmla="*/ 1226457 h 1226457"/>
              <a:gd name="connsiteX8" fmla="*/ 406400 w 1502229"/>
              <a:gd name="connsiteY8" fmla="*/ 1211943 h 1226457"/>
              <a:gd name="connsiteX9" fmla="*/ 478972 w 1502229"/>
              <a:gd name="connsiteY9" fmla="*/ 1197429 h 1226457"/>
              <a:gd name="connsiteX10" fmla="*/ 500743 w 1502229"/>
              <a:gd name="connsiteY10" fmla="*/ 1190171 h 1226457"/>
              <a:gd name="connsiteX11" fmla="*/ 544286 w 1502229"/>
              <a:gd name="connsiteY11" fmla="*/ 1161143 h 1226457"/>
              <a:gd name="connsiteX12" fmla="*/ 566057 w 1502229"/>
              <a:gd name="connsiteY12" fmla="*/ 1153886 h 1226457"/>
              <a:gd name="connsiteX13" fmla="*/ 624114 w 1502229"/>
              <a:gd name="connsiteY13" fmla="*/ 1110343 h 1226457"/>
              <a:gd name="connsiteX14" fmla="*/ 645886 w 1502229"/>
              <a:gd name="connsiteY14" fmla="*/ 1095829 h 1226457"/>
              <a:gd name="connsiteX15" fmla="*/ 667657 w 1502229"/>
              <a:gd name="connsiteY15" fmla="*/ 1088571 h 1226457"/>
              <a:gd name="connsiteX16" fmla="*/ 696686 w 1502229"/>
              <a:gd name="connsiteY16" fmla="*/ 1074057 h 1226457"/>
              <a:gd name="connsiteX17" fmla="*/ 740229 w 1502229"/>
              <a:gd name="connsiteY17" fmla="*/ 1066800 h 1226457"/>
              <a:gd name="connsiteX18" fmla="*/ 805543 w 1502229"/>
              <a:gd name="connsiteY18" fmla="*/ 1059543 h 1226457"/>
              <a:gd name="connsiteX19" fmla="*/ 856343 w 1502229"/>
              <a:gd name="connsiteY19" fmla="*/ 1052286 h 1226457"/>
              <a:gd name="connsiteX20" fmla="*/ 878114 w 1502229"/>
              <a:gd name="connsiteY20" fmla="*/ 1045029 h 1226457"/>
              <a:gd name="connsiteX21" fmla="*/ 921657 w 1502229"/>
              <a:gd name="connsiteY21" fmla="*/ 1037771 h 1226457"/>
              <a:gd name="connsiteX22" fmla="*/ 957943 w 1502229"/>
              <a:gd name="connsiteY22" fmla="*/ 1030514 h 1226457"/>
              <a:gd name="connsiteX23" fmla="*/ 1008743 w 1502229"/>
              <a:gd name="connsiteY23" fmla="*/ 1016000 h 1226457"/>
              <a:gd name="connsiteX24" fmla="*/ 1037772 w 1502229"/>
              <a:gd name="connsiteY24" fmla="*/ 1008743 h 1226457"/>
              <a:gd name="connsiteX25" fmla="*/ 1059543 w 1502229"/>
              <a:gd name="connsiteY25" fmla="*/ 994229 h 1226457"/>
              <a:gd name="connsiteX26" fmla="*/ 1081314 w 1502229"/>
              <a:gd name="connsiteY26" fmla="*/ 986971 h 1226457"/>
              <a:gd name="connsiteX27" fmla="*/ 1124857 w 1502229"/>
              <a:gd name="connsiteY27" fmla="*/ 957943 h 1226457"/>
              <a:gd name="connsiteX28" fmla="*/ 1182914 w 1502229"/>
              <a:gd name="connsiteY28" fmla="*/ 928914 h 1226457"/>
              <a:gd name="connsiteX29" fmla="*/ 1219200 w 1502229"/>
              <a:gd name="connsiteY29" fmla="*/ 907143 h 1226457"/>
              <a:gd name="connsiteX30" fmla="*/ 1284514 w 1502229"/>
              <a:gd name="connsiteY30" fmla="*/ 841829 h 1226457"/>
              <a:gd name="connsiteX31" fmla="*/ 1299029 w 1502229"/>
              <a:gd name="connsiteY31" fmla="*/ 827314 h 1226457"/>
              <a:gd name="connsiteX32" fmla="*/ 1335314 w 1502229"/>
              <a:gd name="connsiteY32" fmla="*/ 791029 h 1226457"/>
              <a:gd name="connsiteX33" fmla="*/ 1371600 w 1502229"/>
              <a:gd name="connsiteY33" fmla="*/ 754743 h 1226457"/>
              <a:gd name="connsiteX34" fmla="*/ 1415143 w 1502229"/>
              <a:gd name="connsiteY34" fmla="*/ 718457 h 1226457"/>
              <a:gd name="connsiteX35" fmla="*/ 1429657 w 1502229"/>
              <a:gd name="connsiteY35" fmla="*/ 696686 h 1226457"/>
              <a:gd name="connsiteX36" fmla="*/ 1444172 w 1502229"/>
              <a:gd name="connsiteY36" fmla="*/ 682171 h 1226457"/>
              <a:gd name="connsiteX37" fmla="*/ 1473200 w 1502229"/>
              <a:gd name="connsiteY37" fmla="*/ 638629 h 1226457"/>
              <a:gd name="connsiteX38" fmla="*/ 1487714 w 1502229"/>
              <a:gd name="connsiteY38" fmla="*/ 616857 h 1226457"/>
              <a:gd name="connsiteX39" fmla="*/ 1502229 w 1502229"/>
              <a:gd name="connsiteY39" fmla="*/ 566057 h 1226457"/>
              <a:gd name="connsiteX40" fmla="*/ 1487714 w 1502229"/>
              <a:gd name="connsiteY40" fmla="*/ 471714 h 1226457"/>
              <a:gd name="connsiteX41" fmla="*/ 1451429 w 1502229"/>
              <a:gd name="connsiteY41" fmla="*/ 428171 h 1226457"/>
              <a:gd name="connsiteX42" fmla="*/ 1422400 w 1502229"/>
              <a:gd name="connsiteY42" fmla="*/ 384629 h 1226457"/>
              <a:gd name="connsiteX43" fmla="*/ 1393372 w 1502229"/>
              <a:gd name="connsiteY43" fmla="*/ 348343 h 1226457"/>
              <a:gd name="connsiteX44" fmla="*/ 1378857 w 1502229"/>
              <a:gd name="connsiteY44" fmla="*/ 333829 h 1226457"/>
              <a:gd name="connsiteX45" fmla="*/ 1364343 w 1502229"/>
              <a:gd name="connsiteY45" fmla="*/ 312057 h 1226457"/>
              <a:gd name="connsiteX46" fmla="*/ 1342572 w 1502229"/>
              <a:gd name="connsiteY46" fmla="*/ 297543 h 1226457"/>
              <a:gd name="connsiteX47" fmla="*/ 1313543 w 1502229"/>
              <a:gd name="connsiteY47" fmla="*/ 268514 h 1226457"/>
              <a:gd name="connsiteX48" fmla="*/ 1270000 w 1502229"/>
              <a:gd name="connsiteY48" fmla="*/ 239486 h 1226457"/>
              <a:gd name="connsiteX49" fmla="*/ 1233714 w 1502229"/>
              <a:gd name="connsiteY49" fmla="*/ 217714 h 1226457"/>
              <a:gd name="connsiteX50" fmla="*/ 1211943 w 1502229"/>
              <a:gd name="connsiteY50" fmla="*/ 195943 h 1226457"/>
              <a:gd name="connsiteX51" fmla="*/ 1139372 w 1502229"/>
              <a:gd name="connsiteY51" fmla="*/ 152400 h 1226457"/>
              <a:gd name="connsiteX52" fmla="*/ 1117600 w 1502229"/>
              <a:gd name="connsiteY52" fmla="*/ 145143 h 1226457"/>
              <a:gd name="connsiteX53" fmla="*/ 1095829 w 1502229"/>
              <a:gd name="connsiteY53" fmla="*/ 130629 h 1226457"/>
              <a:gd name="connsiteX54" fmla="*/ 1052286 w 1502229"/>
              <a:gd name="connsiteY54" fmla="*/ 116114 h 1226457"/>
              <a:gd name="connsiteX55" fmla="*/ 1008743 w 1502229"/>
              <a:gd name="connsiteY55" fmla="*/ 94343 h 1226457"/>
              <a:gd name="connsiteX56" fmla="*/ 986972 w 1502229"/>
              <a:gd name="connsiteY56" fmla="*/ 79829 h 1226457"/>
              <a:gd name="connsiteX57" fmla="*/ 943429 w 1502229"/>
              <a:gd name="connsiteY57" fmla="*/ 65314 h 1226457"/>
              <a:gd name="connsiteX58" fmla="*/ 899886 w 1502229"/>
              <a:gd name="connsiteY58" fmla="*/ 50800 h 1226457"/>
              <a:gd name="connsiteX59" fmla="*/ 812800 w 1502229"/>
              <a:gd name="connsiteY59" fmla="*/ 21771 h 1226457"/>
              <a:gd name="connsiteX60" fmla="*/ 762000 w 1502229"/>
              <a:gd name="connsiteY60" fmla="*/ 7257 h 1226457"/>
              <a:gd name="connsiteX61" fmla="*/ 711200 w 1502229"/>
              <a:gd name="connsiteY61" fmla="*/ 0 h 1226457"/>
              <a:gd name="connsiteX62" fmla="*/ 595086 w 1502229"/>
              <a:gd name="connsiteY62" fmla="*/ 7257 h 1226457"/>
              <a:gd name="connsiteX63" fmla="*/ 551543 w 1502229"/>
              <a:gd name="connsiteY63" fmla="*/ 21771 h 1226457"/>
              <a:gd name="connsiteX64" fmla="*/ 522514 w 1502229"/>
              <a:gd name="connsiteY64" fmla="*/ 50800 h 1226457"/>
              <a:gd name="connsiteX65" fmla="*/ 508000 w 1502229"/>
              <a:gd name="connsiteY65" fmla="*/ 72571 h 1226457"/>
              <a:gd name="connsiteX66" fmla="*/ 471714 w 1502229"/>
              <a:gd name="connsiteY66" fmla="*/ 108857 h 1226457"/>
              <a:gd name="connsiteX67" fmla="*/ 435429 w 1502229"/>
              <a:gd name="connsiteY67" fmla="*/ 152400 h 1226457"/>
              <a:gd name="connsiteX68" fmla="*/ 428172 w 1502229"/>
              <a:gd name="connsiteY68" fmla="*/ 174171 h 1226457"/>
              <a:gd name="connsiteX69" fmla="*/ 413657 w 1502229"/>
              <a:gd name="connsiteY69" fmla="*/ 188686 h 1226457"/>
              <a:gd name="connsiteX70" fmla="*/ 399143 w 1502229"/>
              <a:gd name="connsiteY70" fmla="*/ 232229 h 1226457"/>
              <a:gd name="connsiteX71" fmla="*/ 384629 w 1502229"/>
              <a:gd name="connsiteY71" fmla="*/ 275771 h 1226457"/>
              <a:gd name="connsiteX72" fmla="*/ 377372 w 1502229"/>
              <a:gd name="connsiteY72" fmla="*/ 297543 h 1226457"/>
              <a:gd name="connsiteX73" fmla="*/ 370114 w 1502229"/>
              <a:gd name="connsiteY73" fmla="*/ 326571 h 1226457"/>
              <a:gd name="connsiteX74" fmla="*/ 355600 w 1502229"/>
              <a:gd name="connsiteY74" fmla="*/ 370114 h 1226457"/>
              <a:gd name="connsiteX75" fmla="*/ 348343 w 1502229"/>
              <a:gd name="connsiteY75" fmla="*/ 391886 h 1226457"/>
              <a:gd name="connsiteX76" fmla="*/ 341086 w 1502229"/>
              <a:gd name="connsiteY76" fmla="*/ 413657 h 1226457"/>
              <a:gd name="connsiteX77" fmla="*/ 333829 w 1502229"/>
              <a:gd name="connsiteY77" fmla="*/ 435429 h 1226457"/>
              <a:gd name="connsiteX78" fmla="*/ 319314 w 1502229"/>
              <a:gd name="connsiteY78" fmla="*/ 457200 h 1226457"/>
              <a:gd name="connsiteX79" fmla="*/ 297543 w 1502229"/>
              <a:gd name="connsiteY79" fmla="*/ 493486 h 1226457"/>
              <a:gd name="connsiteX80" fmla="*/ 290286 w 1502229"/>
              <a:gd name="connsiteY80" fmla="*/ 515257 h 1226457"/>
              <a:gd name="connsiteX81" fmla="*/ 261257 w 1502229"/>
              <a:gd name="connsiteY81" fmla="*/ 558800 h 1226457"/>
              <a:gd name="connsiteX82" fmla="*/ 246743 w 1502229"/>
              <a:gd name="connsiteY82" fmla="*/ 580571 h 1226457"/>
              <a:gd name="connsiteX83" fmla="*/ 217714 w 1502229"/>
              <a:gd name="connsiteY83" fmla="*/ 609600 h 1226457"/>
              <a:gd name="connsiteX84" fmla="*/ 188686 w 1502229"/>
              <a:gd name="connsiteY84" fmla="*/ 653143 h 1226457"/>
              <a:gd name="connsiteX85" fmla="*/ 174172 w 1502229"/>
              <a:gd name="connsiteY85" fmla="*/ 674914 h 1226457"/>
              <a:gd name="connsiteX86" fmla="*/ 159657 w 1502229"/>
              <a:gd name="connsiteY86" fmla="*/ 689429 h 1226457"/>
              <a:gd name="connsiteX87" fmla="*/ 137886 w 1502229"/>
              <a:gd name="connsiteY87" fmla="*/ 732971 h 1226457"/>
              <a:gd name="connsiteX88" fmla="*/ 123372 w 1502229"/>
              <a:gd name="connsiteY88" fmla="*/ 747486 h 1226457"/>
              <a:gd name="connsiteX89" fmla="*/ 116114 w 1502229"/>
              <a:gd name="connsiteY89" fmla="*/ 769257 h 1226457"/>
              <a:gd name="connsiteX90" fmla="*/ 87086 w 1502229"/>
              <a:gd name="connsiteY90" fmla="*/ 812800 h 1226457"/>
              <a:gd name="connsiteX91" fmla="*/ 79829 w 1502229"/>
              <a:gd name="connsiteY91" fmla="*/ 834571 h 1226457"/>
              <a:gd name="connsiteX92" fmla="*/ 50800 w 1502229"/>
              <a:gd name="connsiteY92" fmla="*/ 878114 h 1226457"/>
              <a:gd name="connsiteX93" fmla="*/ 43543 w 1502229"/>
              <a:gd name="connsiteY93" fmla="*/ 899886 h 1226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502229" h="1226457">
                <a:moveTo>
                  <a:pt x="43543" y="899886"/>
                </a:moveTo>
                <a:cubicBezTo>
                  <a:pt x="19216" y="933943"/>
                  <a:pt x="0" y="946154"/>
                  <a:pt x="0" y="986971"/>
                </a:cubicBezTo>
                <a:cubicBezTo>
                  <a:pt x="0" y="1028166"/>
                  <a:pt x="3158" y="1069352"/>
                  <a:pt x="7257" y="1110343"/>
                </a:cubicBezTo>
                <a:cubicBezTo>
                  <a:pt x="8018" y="1117955"/>
                  <a:pt x="9924" y="1125994"/>
                  <a:pt x="14514" y="1132114"/>
                </a:cubicBezTo>
                <a:cubicBezTo>
                  <a:pt x="45917" y="1173985"/>
                  <a:pt x="48616" y="1167672"/>
                  <a:pt x="94343" y="1182914"/>
                </a:cubicBezTo>
                <a:lnTo>
                  <a:pt x="116114" y="1190171"/>
                </a:lnTo>
                <a:cubicBezTo>
                  <a:pt x="207869" y="1220757"/>
                  <a:pt x="61166" y="1169733"/>
                  <a:pt x="159657" y="1211943"/>
                </a:cubicBezTo>
                <a:cubicBezTo>
                  <a:pt x="185546" y="1223038"/>
                  <a:pt x="256602" y="1225374"/>
                  <a:pt x="268514" y="1226457"/>
                </a:cubicBezTo>
                <a:cubicBezTo>
                  <a:pt x="327939" y="1221055"/>
                  <a:pt x="350900" y="1219871"/>
                  <a:pt x="406400" y="1211943"/>
                </a:cubicBezTo>
                <a:cubicBezTo>
                  <a:pt x="434906" y="1207871"/>
                  <a:pt x="452529" y="1204984"/>
                  <a:pt x="478972" y="1197429"/>
                </a:cubicBezTo>
                <a:cubicBezTo>
                  <a:pt x="486327" y="1195327"/>
                  <a:pt x="494056" y="1193886"/>
                  <a:pt x="500743" y="1190171"/>
                </a:cubicBezTo>
                <a:cubicBezTo>
                  <a:pt x="515992" y="1181699"/>
                  <a:pt x="527737" y="1166659"/>
                  <a:pt x="544286" y="1161143"/>
                </a:cubicBezTo>
                <a:lnTo>
                  <a:pt x="566057" y="1153886"/>
                </a:lnTo>
                <a:cubicBezTo>
                  <a:pt x="592906" y="1127037"/>
                  <a:pt x="574880" y="1143165"/>
                  <a:pt x="624114" y="1110343"/>
                </a:cubicBezTo>
                <a:cubicBezTo>
                  <a:pt x="631371" y="1105505"/>
                  <a:pt x="637612" y="1098588"/>
                  <a:pt x="645886" y="1095829"/>
                </a:cubicBezTo>
                <a:cubicBezTo>
                  <a:pt x="653143" y="1093410"/>
                  <a:pt x="660626" y="1091584"/>
                  <a:pt x="667657" y="1088571"/>
                </a:cubicBezTo>
                <a:cubicBezTo>
                  <a:pt x="677601" y="1084309"/>
                  <a:pt x="686324" y="1077166"/>
                  <a:pt x="696686" y="1074057"/>
                </a:cubicBezTo>
                <a:cubicBezTo>
                  <a:pt x="710780" y="1069829"/>
                  <a:pt x="725644" y="1068745"/>
                  <a:pt x="740229" y="1066800"/>
                </a:cubicBezTo>
                <a:cubicBezTo>
                  <a:pt x="761942" y="1063905"/>
                  <a:pt x="783807" y="1062260"/>
                  <a:pt x="805543" y="1059543"/>
                </a:cubicBezTo>
                <a:cubicBezTo>
                  <a:pt x="822516" y="1057421"/>
                  <a:pt x="839410" y="1054705"/>
                  <a:pt x="856343" y="1052286"/>
                </a:cubicBezTo>
                <a:cubicBezTo>
                  <a:pt x="863600" y="1049867"/>
                  <a:pt x="870647" y="1046689"/>
                  <a:pt x="878114" y="1045029"/>
                </a:cubicBezTo>
                <a:cubicBezTo>
                  <a:pt x="892478" y="1041837"/>
                  <a:pt x="907180" y="1040403"/>
                  <a:pt x="921657" y="1037771"/>
                </a:cubicBezTo>
                <a:cubicBezTo>
                  <a:pt x="933793" y="1035564"/>
                  <a:pt x="945902" y="1033190"/>
                  <a:pt x="957943" y="1030514"/>
                </a:cubicBezTo>
                <a:cubicBezTo>
                  <a:pt x="1008994" y="1019170"/>
                  <a:pt x="966312" y="1028123"/>
                  <a:pt x="1008743" y="1016000"/>
                </a:cubicBezTo>
                <a:cubicBezTo>
                  <a:pt x="1018333" y="1013260"/>
                  <a:pt x="1028096" y="1011162"/>
                  <a:pt x="1037772" y="1008743"/>
                </a:cubicBezTo>
                <a:cubicBezTo>
                  <a:pt x="1045029" y="1003905"/>
                  <a:pt x="1051742" y="998130"/>
                  <a:pt x="1059543" y="994229"/>
                </a:cubicBezTo>
                <a:cubicBezTo>
                  <a:pt x="1066385" y="990808"/>
                  <a:pt x="1074627" y="990686"/>
                  <a:pt x="1081314" y="986971"/>
                </a:cubicBezTo>
                <a:cubicBezTo>
                  <a:pt x="1096563" y="978499"/>
                  <a:pt x="1109255" y="965744"/>
                  <a:pt x="1124857" y="957943"/>
                </a:cubicBezTo>
                <a:cubicBezTo>
                  <a:pt x="1144209" y="948267"/>
                  <a:pt x="1167614" y="944213"/>
                  <a:pt x="1182914" y="928914"/>
                </a:cubicBezTo>
                <a:cubicBezTo>
                  <a:pt x="1202838" y="908991"/>
                  <a:pt x="1190938" y="916564"/>
                  <a:pt x="1219200" y="907143"/>
                </a:cubicBezTo>
                <a:lnTo>
                  <a:pt x="1284514" y="841829"/>
                </a:lnTo>
                <a:cubicBezTo>
                  <a:pt x="1289352" y="836991"/>
                  <a:pt x="1295233" y="833007"/>
                  <a:pt x="1299029" y="827314"/>
                </a:cubicBezTo>
                <a:cubicBezTo>
                  <a:pt x="1318381" y="798286"/>
                  <a:pt x="1306286" y="810381"/>
                  <a:pt x="1335314" y="791029"/>
                </a:cubicBezTo>
                <a:cubicBezTo>
                  <a:pt x="1361925" y="751113"/>
                  <a:pt x="1335314" y="784982"/>
                  <a:pt x="1371600" y="754743"/>
                </a:cubicBezTo>
                <a:cubicBezTo>
                  <a:pt x="1427477" y="708178"/>
                  <a:pt x="1361091" y="754492"/>
                  <a:pt x="1415143" y="718457"/>
                </a:cubicBezTo>
                <a:cubicBezTo>
                  <a:pt x="1419981" y="711200"/>
                  <a:pt x="1424208" y="703497"/>
                  <a:pt x="1429657" y="696686"/>
                </a:cubicBezTo>
                <a:cubicBezTo>
                  <a:pt x="1433931" y="691343"/>
                  <a:pt x="1440067" y="687645"/>
                  <a:pt x="1444172" y="682171"/>
                </a:cubicBezTo>
                <a:cubicBezTo>
                  <a:pt x="1454638" y="668216"/>
                  <a:pt x="1463524" y="653143"/>
                  <a:pt x="1473200" y="638629"/>
                </a:cubicBezTo>
                <a:cubicBezTo>
                  <a:pt x="1478038" y="631372"/>
                  <a:pt x="1484955" y="625131"/>
                  <a:pt x="1487714" y="616857"/>
                </a:cubicBezTo>
                <a:cubicBezTo>
                  <a:pt x="1498126" y="585624"/>
                  <a:pt x="1493117" y="602507"/>
                  <a:pt x="1502229" y="566057"/>
                </a:cubicBezTo>
                <a:cubicBezTo>
                  <a:pt x="1501406" y="557827"/>
                  <a:pt x="1500396" y="493908"/>
                  <a:pt x="1487714" y="471714"/>
                </a:cubicBezTo>
                <a:cubicBezTo>
                  <a:pt x="1455100" y="414641"/>
                  <a:pt x="1478307" y="464008"/>
                  <a:pt x="1451429" y="428171"/>
                </a:cubicBezTo>
                <a:cubicBezTo>
                  <a:pt x="1440963" y="414216"/>
                  <a:pt x="1434734" y="396964"/>
                  <a:pt x="1422400" y="384629"/>
                </a:cubicBezTo>
                <a:cubicBezTo>
                  <a:pt x="1387346" y="349573"/>
                  <a:pt x="1430002" y="394129"/>
                  <a:pt x="1393372" y="348343"/>
                </a:cubicBezTo>
                <a:cubicBezTo>
                  <a:pt x="1389098" y="343000"/>
                  <a:pt x="1383131" y="339172"/>
                  <a:pt x="1378857" y="333829"/>
                </a:cubicBezTo>
                <a:cubicBezTo>
                  <a:pt x="1373408" y="327018"/>
                  <a:pt x="1370510" y="318225"/>
                  <a:pt x="1364343" y="312057"/>
                </a:cubicBezTo>
                <a:cubicBezTo>
                  <a:pt x="1358176" y="305890"/>
                  <a:pt x="1349194" y="303219"/>
                  <a:pt x="1342572" y="297543"/>
                </a:cubicBezTo>
                <a:cubicBezTo>
                  <a:pt x="1332182" y="288637"/>
                  <a:pt x="1324929" y="276105"/>
                  <a:pt x="1313543" y="268514"/>
                </a:cubicBezTo>
                <a:cubicBezTo>
                  <a:pt x="1299029" y="258838"/>
                  <a:pt x="1282334" y="251821"/>
                  <a:pt x="1270000" y="239486"/>
                </a:cubicBezTo>
                <a:cubicBezTo>
                  <a:pt x="1250077" y="219562"/>
                  <a:pt x="1261977" y="227135"/>
                  <a:pt x="1233714" y="217714"/>
                </a:cubicBezTo>
                <a:cubicBezTo>
                  <a:pt x="1226457" y="210457"/>
                  <a:pt x="1220044" y="202244"/>
                  <a:pt x="1211943" y="195943"/>
                </a:cubicBezTo>
                <a:cubicBezTo>
                  <a:pt x="1190838" y="179528"/>
                  <a:pt x="1164505" y="163171"/>
                  <a:pt x="1139372" y="152400"/>
                </a:cubicBezTo>
                <a:cubicBezTo>
                  <a:pt x="1132341" y="149387"/>
                  <a:pt x="1124857" y="147562"/>
                  <a:pt x="1117600" y="145143"/>
                </a:cubicBezTo>
                <a:cubicBezTo>
                  <a:pt x="1110343" y="140305"/>
                  <a:pt x="1103799" y="134171"/>
                  <a:pt x="1095829" y="130629"/>
                </a:cubicBezTo>
                <a:cubicBezTo>
                  <a:pt x="1081848" y="124415"/>
                  <a:pt x="1065016" y="124600"/>
                  <a:pt x="1052286" y="116114"/>
                </a:cubicBezTo>
                <a:cubicBezTo>
                  <a:pt x="989885" y="74515"/>
                  <a:pt x="1068840" y="124391"/>
                  <a:pt x="1008743" y="94343"/>
                </a:cubicBezTo>
                <a:cubicBezTo>
                  <a:pt x="1000942" y="90442"/>
                  <a:pt x="994942" y="83371"/>
                  <a:pt x="986972" y="79829"/>
                </a:cubicBezTo>
                <a:cubicBezTo>
                  <a:pt x="972991" y="73615"/>
                  <a:pt x="957943" y="70152"/>
                  <a:pt x="943429" y="65314"/>
                </a:cubicBezTo>
                <a:lnTo>
                  <a:pt x="899886" y="50800"/>
                </a:lnTo>
                <a:lnTo>
                  <a:pt x="812800" y="21771"/>
                </a:lnTo>
                <a:cubicBezTo>
                  <a:pt x="794147" y="15553"/>
                  <a:pt x="782047" y="10902"/>
                  <a:pt x="762000" y="7257"/>
                </a:cubicBezTo>
                <a:cubicBezTo>
                  <a:pt x="745171" y="4197"/>
                  <a:pt x="728133" y="2419"/>
                  <a:pt x="711200" y="0"/>
                </a:cubicBezTo>
                <a:cubicBezTo>
                  <a:pt x="672495" y="2419"/>
                  <a:pt x="633511" y="2017"/>
                  <a:pt x="595086" y="7257"/>
                </a:cubicBezTo>
                <a:cubicBezTo>
                  <a:pt x="579927" y="9324"/>
                  <a:pt x="551543" y="21771"/>
                  <a:pt x="551543" y="21771"/>
                </a:cubicBezTo>
                <a:cubicBezTo>
                  <a:pt x="541867" y="31447"/>
                  <a:pt x="530105" y="39414"/>
                  <a:pt x="522514" y="50800"/>
                </a:cubicBezTo>
                <a:cubicBezTo>
                  <a:pt x="517676" y="58057"/>
                  <a:pt x="513743" y="66007"/>
                  <a:pt x="508000" y="72571"/>
                </a:cubicBezTo>
                <a:cubicBezTo>
                  <a:pt x="496736" y="85444"/>
                  <a:pt x="481202" y="94624"/>
                  <a:pt x="471714" y="108857"/>
                </a:cubicBezTo>
                <a:cubicBezTo>
                  <a:pt x="451507" y="139168"/>
                  <a:pt x="463367" y="124462"/>
                  <a:pt x="435429" y="152400"/>
                </a:cubicBezTo>
                <a:cubicBezTo>
                  <a:pt x="433010" y="159657"/>
                  <a:pt x="432108" y="167612"/>
                  <a:pt x="428172" y="174171"/>
                </a:cubicBezTo>
                <a:cubicBezTo>
                  <a:pt x="424652" y="180038"/>
                  <a:pt x="416717" y="182566"/>
                  <a:pt x="413657" y="188686"/>
                </a:cubicBezTo>
                <a:cubicBezTo>
                  <a:pt x="406815" y="202370"/>
                  <a:pt x="403981" y="217715"/>
                  <a:pt x="399143" y="232229"/>
                </a:cubicBezTo>
                <a:lnTo>
                  <a:pt x="384629" y="275771"/>
                </a:lnTo>
                <a:cubicBezTo>
                  <a:pt x="382210" y="283028"/>
                  <a:pt x="379228" y="290122"/>
                  <a:pt x="377372" y="297543"/>
                </a:cubicBezTo>
                <a:cubicBezTo>
                  <a:pt x="374953" y="307219"/>
                  <a:pt x="372980" y="317018"/>
                  <a:pt x="370114" y="326571"/>
                </a:cubicBezTo>
                <a:cubicBezTo>
                  <a:pt x="365718" y="341225"/>
                  <a:pt x="360438" y="355600"/>
                  <a:pt x="355600" y="370114"/>
                </a:cubicBezTo>
                <a:lnTo>
                  <a:pt x="348343" y="391886"/>
                </a:lnTo>
                <a:lnTo>
                  <a:pt x="341086" y="413657"/>
                </a:lnTo>
                <a:cubicBezTo>
                  <a:pt x="338667" y="420914"/>
                  <a:pt x="338073" y="429064"/>
                  <a:pt x="333829" y="435429"/>
                </a:cubicBezTo>
                <a:lnTo>
                  <a:pt x="319314" y="457200"/>
                </a:lnTo>
                <a:cubicBezTo>
                  <a:pt x="298756" y="518873"/>
                  <a:pt x="327427" y="443677"/>
                  <a:pt x="297543" y="493486"/>
                </a:cubicBezTo>
                <a:cubicBezTo>
                  <a:pt x="293607" y="500045"/>
                  <a:pt x="294001" y="508570"/>
                  <a:pt x="290286" y="515257"/>
                </a:cubicBezTo>
                <a:cubicBezTo>
                  <a:pt x="281814" y="530506"/>
                  <a:pt x="270933" y="544286"/>
                  <a:pt x="261257" y="558800"/>
                </a:cubicBezTo>
                <a:cubicBezTo>
                  <a:pt x="256419" y="566057"/>
                  <a:pt x="252910" y="574404"/>
                  <a:pt x="246743" y="580571"/>
                </a:cubicBezTo>
                <a:cubicBezTo>
                  <a:pt x="237067" y="590247"/>
                  <a:pt x="225305" y="598214"/>
                  <a:pt x="217714" y="609600"/>
                </a:cubicBezTo>
                <a:lnTo>
                  <a:pt x="188686" y="653143"/>
                </a:lnTo>
                <a:cubicBezTo>
                  <a:pt x="183848" y="660400"/>
                  <a:pt x="180339" y="668747"/>
                  <a:pt x="174172" y="674914"/>
                </a:cubicBezTo>
                <a:cubicBezTo>
                  <a:pt x="169334" y="679752"/>
                  <a:pt x="163931" y="684086"/>
                  <a:pt x="159657" y="689429"/>
                </a:cubicBezTo>
                <a:cubicBezTo>
                  <a:pt x="115618" y="744477"/>
                  <a:pt x="170074" y="679322"/>
                  <a:pt x="137886" y="732971"/>
                </a:cubicBezTo>
                <a:cubicBezTo>
                  <a:pt x="134366" y="738838"/>
                  <a:pt x="128210" y="742648"/>
                  <a:pt x="123372" y="747486"/>
                </a:cubicBezTo>
                <a:cubicBezTo>
                  <a:pt x="120953" y="754743"/>
                  <a:pt x="119829" y="762570"/>
                  <a:pt x="116114" y="769257"/>
                </a:cubicBezTo>
                <a:cubicBezTo>
                  <a:pt x="107642" y="784506"/>
                  <a:pt x="92602" y="796251"/>
                  <a:pt x="87086" y="812800"/>
                </a:cubicBezTo>
                <a:cubicBezTo>
                  <a:pt x="84667" y="820057"/>
                  <a:pt x="83544" y="827884"/>
                  <a:pt x="79829" y="834571"/>
                </a:cubicBezTo>
                <a:cubicBezTo>
                  <a:pt x="71357" y="849820"/>
                  <a:pt x="58601" y="862511"/>
                  <a:pt x="50800" y="878114"/>
                </a:cubicBezTo>
                <a:lnTo>
                  <a:pt x="43543" y="899886"/>
                </a:lnTo>
                <a:close/>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ectangle 21">
            <a:extLst>
              <a:ext uri="{FF2B5EF4-FFF2-40B4-BE49-F238E27FC236}">
                <a16:creationId xmlns:a16="http://schemas.microsoft.com/office/drawing/2014/main" id="{3E82DA61-8DDC-2341-BA3D-9DBBA50AB2C7}"/>
              </a:ext>
            </a:extLst>
          </p:cNvPr>
          <p:cNvSpPr>
            <a:spLocks noChangeArrowheads="1"/>
          </p:cNvSpPr>
          <p:nvPr/>
        </p:nvSpPr>
        <p:spPr bwMode="auto">
          <a:xfrm>
            <a:off x="381984" y="4177494"/>
            <a:ext cx="188545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a:solidFill>
                  <a:schemeClr val="tx1"/>
                </a:solidFill>
              </a:rPr>
              <a:t>need 6..8 dimensions</a:t>
            </a:r>
            <a:br>
              <a:rPr lang="en-US" dirty="0">
                <a:solidFill>
                  <a:schemeClr val="tx1"/>
                </a:solidFill>
              </a:rPr>
            </a:br>
            <a:r>
              <a:rPr lang="en-US" dirty="0">
                <a:solidFill>
                  <a:schemeClr val="tx1"/>
                </a:solidFill>
              </a:rPr>
              <a:t>to explain</a:t>
            </a:r>
          </a:p>
        </p:txBody>
      </p:sp>
      <p:sp>
        <p:nvSpPr>
          <p:cNvPr id="22" name="Rectangle 21">
            <a:extLst>
              <a:ext uri="{FF2B5EF4-FFF2-40B4-BE49-F238E27FC236}">
                <a16:creationId xmlns:a16="http://schemas.microsoft.com/office/drawing/2014/main" id="{69DA69E2-AFAE-1842-BE58-57A07F4B5954}"/>
              </a:ext>
            </a:extLst>
          </p:cNvPr>
          <p:cNvSpPr>
            <a:spLocks noChangeArrowheads="1"/>
          </p:cNvSpPr>
          <p:nvPr/>
        </p:nvSpPr>
        <p:spPr bwMode="auto">
          <a:xfrm>
            <a:off x="621069" y="535918"/>
            <a:ext cx="188545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a:solidFill>
                  <a:schemeClr val="tx1"/>
                </a:solidFill>
              </a:rPr>
              <a:t>need 3..5 dimensions</a:t>
            </a:r>
          </a:p>
          <a:p>
            <a:pPr algn="ctr"/>
            <a:r>
              <a:rPr lang="en-US" dirty="0">
                <a:solidFill>
                  <a:schemeClr val="tx1"/>
                </a:solidFill>
              </a:rPr>
              <a:t>to explain</a:t>
            </a:r>
          </a:p>
        </p:txBody>
      </p:sp>
      <p:cxnSp>
        <p:nvCxnSpPr>
          <p:cNvPr id="23" name="Straight Arrow Connector 22">
            <a:extLst>
              <a:ext uri="{FF2B5EF4-FFF2-40B4-BE49-F238E27FC236}">
                <a16:creationId xmlns:a16="http://schemas.microsoft.com/office/drawing/2014/main" id="{801061BB-5BFB-D344-8112-215C0647F73D}"/>
              </a:ext>
            </a:extLst>
          </p:cNvPr>
          <p:cNvCxnSpPr>
            <a:cxnSpLocks/>
            <a:endCxn id="10" idx="8"/>
          </p:cNvCxnSpPr>
          <p:nvPr/>
        </p:nvCxnSpPr>
        <p:spPr>
          <a:xfrm flipH="1" flipV="1">
            <a:off x="921657" y="3497943"/>
            <a:ext cx="154215" cy="67185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F536F05-D876-EB47-95AF-E97EA01C5DF4}"/>
              </a:ext>
            </a:extLst>
          </p:cNvPr>
          <p:cNvCxnSpPr>
            <a:cxnSpLocks/>
            <a:endCxn id="9" idx="53"/>
          </p:cNvCxnSpPr>
          <p:nvPr/>
        </p:nvCxnSpPr>
        <p:spPr>
          <a:xfrm flipH="1">
            <a:off x="885371" y="1021077"/>
            <a:ext cx="428172" cy="98189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Freeform 28">
            <a:extLst>
              <a:ext uri="{FF2B5EF4-FFF2-40B4-BE49-F238E27FC236}">
                <a16:creationId xmlns:a16="http://schemas.microsoft.com/office/drawing/2014/main" id="{594331C3-7546-084C-9F07-8E688A7D8346}"/>
              </a:ext>
            </a:extLst>
          </p:cNvPr>
          <p:cNvSpPr/>
          <p:nvPr/>
        </p:nvSpPr>
        <p:spPr>
          <a:xfrm>
            <a:off x="3450967" y="2412465"/>
            <a:ext cx="1607979" cy="1194332"/>
          </a:xfrm>
          <a:custGeom>
            <a:avLst/>
            <a:gdLst>
              <a:gd name="connsiteX0" fmla="*/ 406400 w 2002971"/>
              <a:gd name="connsiteY0" fmla="*/ 892628 h 1487714"/>
              <a:gd name="connsiteX1" fmla="*/ 377371 w 2002971"/>
              <a:gd name="connsiteY1" fmla="*/ 943428 h 1487714"/>
              <a:gd name="connsiteX2" fmla="*/ 362857 w 2002971"/>
              <a:gd name="connsiteY2" fmla="*/ 957943 h 1487714"/>
              <a:gd name="connsiteX3" fmla="*/ 348342 w 2002971"/>
              <a:gd name="connsiteY3" fmla="*/ 979714 h 1487714"/>
              <a:gd name="connsiteX4" fmla="*/ 283028 w 2002971"/>
              <a:gd name="connsiteY4" fmla="*/ 1016000 h 1487714"/>
              <a:gd name="connsiteX5" fmla="*/ 261257 w 2002971"/>
              <a:gd name="connsiteY5" fmla="*/ 1030514 h 1487714"/>
              <a:gd name="connsiteX6" fmla="*/ 239485 w 2002971"/>
              <a:gd name="connsiteY6" fmla="*/ 1037771 h 1487714"/>
              <a:gd name="connsiteX7" fmla="*/ 195942 w 2002971"/>
              <a:gd name="connsiteY7" fmla="*/ 1066800 h 1487714"/>
              <a:gd name="connsiteX8" fmla="*/ 145142 w 2002971"/>
              <a:gd name="connsiteY8" fmla="*/ 1088571 h 1487714"/>
              <a:gd name="connsiteX9" fmla="*/ 123371 w 2002971"/>
              <a:gd name="connsiteY9" fmla="*/ 1095828 h 1487714"/>
              <a:gd name="connsiteX10" fmla="*/ 58057 w 2002971"/>
              <a:gd name="connsiteY10" fmla="*/ 1124857 h 1487714"/>
              <a:gd name="connsiteX11" fmla="*/ 36285 w 2002971"/>
              <a:gd name="connsiteY11" fmla="*/ 1132114 h 1487714"/>
              <a:gd name="connsiteX12" fmla="*/ 14514 w 2002971"/>
              <a:gd name="connsiteY12" fmla="*/ 1146628 h 1487714"/>
              <a:gd name="connsiteX13" fmla="*/ 0 w 2002971"/>
              <a:gd name="connsiteY13" fmla="*/ 1190171 h 1487714"/>
              <a:gd name="connsiteX14" fmla="*/ 7257 w 2002971"/>
              <a:gd name="connsiteY14" fmla="*/ 1306285 h 1487714"/>
              <a:gd name="connsiteX15" fmla="*/ 21771 w 2002971"/>
              <a:gd name="connsiteY15" fmla="*/ 1349828 h 1487714"/>
              <a:gd name="connsiteX16" fmla="*/ 36285 w 2002971"/>
              <a:gd name="connsiteY16" fmla="*/ 1393371 h 1487714"/>
              <a:gd name="connsiteX17" fmla="*/ 50800 w 2002971"/>
              <a:gd name="connsiteY17" fmla="*/ 1407885 h 1487714"/>
              <a:gd name="connsiteX18" fmla="*/ 65314 w 2002971"/>
              <a:gd name="connsiteY18" fmla="*/ 1429657 h 1487714"/>
              <a:gd name="connsiteX19" fmla="*/ 87085 w 2002971"/>
              <a:gd name="connsiteY19" fmla="*/ 1444171 h 1487714"/>
              <a:gd name="connsiteX20" fmla="*/ 101600 w 2002971"/>
              <a:gd name="connsiteY20" fmla="*/ 1458685 h 1487714"/>
              <a:gd name="connsiteX21" fmla="*/ 137885 w 2002971"/>
              <a:gd name="connsiteY21" fmla="*/ 1465943 h 1487714"/>
              <a:gd name="connsiteX22" fmla="*/ 159657 w 2002971"/>
              <a:gd name="connsiteY22" fmla="*/ 1473200 h 1487714"/>
              <a:gd name="connsiteX23" fmla="*/ 290285 w 2002971"/>
              <a:gd name="connsiteY23" fmla="*/ 1487714 h 1487714"/>
              <a:gd name="connsiteX24" fmla="*/ 660400 w 2002971"/>
              <a:gd name="connsiteY24" fmla="*/ 1480457 h 1487714"/>
              <a:gd name="connsiteX25" fmla="*/ 696685 w 2002971"/>
              <a:gd name="connsiteY25" fmla="*/ 1473200 h 1487714"/>
              <a:gd name="connsiteX26" fmla="*/ 740228 w 2002971"/>
              <a:gd name="connsiteY26" fmla="*/ 1465943 h 1487714"/>
              <a:gd name="connsiteX27" fmla="*/ 791028 w 2002971"/>
              <a:gd name="connsiteY27" fmla="*/ 1451428 h 1487714"/>
              <a:gd name="connsiteX28" fmla="*/ 820057 w 2002971"/>
              <a:gd name="connsiteY28" fmla="*/ 1444171 h 1487714"/>
              <a:gd name="connsiteX29" fmla="*/ 841828 w 2002971"/>
              <a:gd name="connsiteY29" fmla="*/ 1429657 h 1487714"/>
              <a:gd name="connsiteX30" fmla="*/ 885371 w 2002971"/>
              <a:gd name="connsiteY30" fmla="*/ 1415143 h 1487714"/>
              <a:gd name="connsiteX31" fmla="*/ 907142 w 2002971"/>
              <a:gd name="connsiteY31" fmla="*/ 1400628 h 1487714"/>
              <a:gd name="connsiteX32" fmla="*/ 943428 w 2002971"/>
              <a:gd name="connsiteY32" fmla="*/ 1393371 h 1487714"/>
              <a:gd name="connsiteX33" fmla="*/ 965200 w 2002971"/>
              <a:gd name="connsiteY33" fmla="*/ 1386114 h 1487714"/>
              <a:gd name="connsiteX34" fmla="*/ 986971 w 2002971"/>
              <a:gd name="connsiteY34" fmla="*/ 1371600 h 1487714"/>
              <a:gd name="connsiteX35" fmla="*/ 1052285 w 2002971"/>
              <a:gd name="connsiteY35" fmla="*/ 1335314 h 1487714"/>
              <a:gd name="connsiteX36" fmla="*/ 1081314 w 2002971"/>
              <a:gd name="connsiteY36" fmla="*/ 1306285 h 1487714"/>
              <a:gd name="connsiteX37" fmla="*/ 1168400 w 2002971"/>
              <a:gd name="connsiteY37" fmla="*/ 1248228 h 1487714"/>
              <a:gd name="connsiteX38" fmla="*/ 1190171 w 2002971"/>
              <a:gd name="connsiteY38" fmla="*/ 1233714 h 1487714"/>
              <a:gd name="connsiteX39" fmla="*/ 1211942 w 2002971"/>
              <a:gd name="connsiteY39" fmla="*/ 1219200 h 1487714"/>
              <a:gd name="connsiteX40" fmla="*/ 1248228 w 2002971"/>
              <a:gd name="connsiteY40" fmla="*/ 1190171 h 1487714"/>
              <a:gd name="connsiteX41" fmla="*/ 1291771 w 2002971"/>
              <a:gd name="connsiteY41" fmla="*/ 1175657 h 1487714"/>
              <a:gd name="connsiteX42" fmla="*/ 1313542 w 2002971"/>
              <a:gd name="connsiteY42" fmla="*/ 1161143 h 1487714"/>
              <a:gd name="connsiteX43" fmla="*/ 1407885 w 2002971"/>
              <a:gd name="connsiteY43" fmla="*/ 1139371 h 1487714"/>
              <a:gd name="connsiteX44" fmla="*/ 1451428 w 2002971"/>
              <a:gd name="connsiteY44" fmla="*/ 1124857 h 1487714"/>
              <a:gd name="connsiteX45" fmla="*/ 1473200 w 2002971"/>
              <a:gd name="connsiteY45" fmla="*/ 1117600 h 1487714"/>
              <a:gd name="connsiteX46" fmla="*/ 1516742 w 2002971"/>
              <a:gd name="connsiteY46" fmla="*/ 1095828 h 1487714"/>
              <a:gd name="connsiteX47" fmla="*/ 1538514 w 2002971"/>
              <a:gd name="connsiteY47" fmla="*/ 1081314 h 1487714"/>
              <a:gd name="connsiteX48" fmla="*/ 1560285 w 2002971"/>
              <a:gd name="connsiteY48" fmla="*/ 1074057 h 1487714"/>
              <a:gd name="connsiteX49" fmla="*/ 1582057 w 2002971"/>
              <a:gd name="connsiteY49" fmla="*/ 1059543 h 1487714"/>
              <a:gd name="connsiteX50" fmla="*/ 1603828 w 2002971"/>
              <a:gd name="connsiteY50" fmla="*/ 1052285 h 1487714"/>
              <a:gd name="connsiteX51" fmla="*/ 1654628 w 2002971"/>
              <a:gd name="connsiteY51" fmla="*/ 1023257 h 1487714"/>
              <a:gd name="connsiteX52" fmla="*/ 1698171 w 2002971"/>
              <a:gd name="connsiteY52" fmla="*/ 986971 h 1487714"/>
              <a:gd name="connsiteX53" fmla="*/ 1741714 w 2002971"/>
              <a:gd name="connsiteY53" fmla="*/ 950685 h 1487714"/>
              <a:gd name="connsiteX54" fmla="*/ 1770742 w 2002971"/>
              <a:gd name="connsiteY54" fmla="*/ 936171 h 1487714"/>
              <a:gd name="connsiteX55" fmla="*/ 1807028 w 2002971"/>
              <a:gd name="connsiteY55" fmla="*/ 899885 h 1487714"/>
              <a:gd name="connsiteX56" fmla="*/ 1828800 w 2002971"/>
              <a:gd name="connsiteY56" fmla="*/ 878114 h 1487714"/>
              <a:gd name="connsiteX57" fmla="*/ 1850571 w 2002971"/>
              <a:gd name="connsiteY57" fmla="*/ 863600 h 1487714"/>
              <a:gd name="connsiteX58" fmla="*/ 1879600 w 2002971"/>
              <a:gd name="connsiteY58" fmla="*/ 834571 h 1487714"/>
              <a:gd name="connsiteX59" fmla="*/ 1901371 w 2002971"/>
              <a:gd name="connsiteY59" fmla="*/ 820057 h 1487714"/>
              <a:gd name="connsiteX60" fmla="*/ 1915885 w 2002971"/>
              <a:gd name="connsiteY60" fmla="*/ 798285 h 1487714"/>
              <a:gd name="connsiteX61" fmla="*/ 1952171 w 2002971"/>
              <a:gd name="connsiteY61" fmla="*/ 762000 h 1487714"/>
              <a:gd name="connsiteX62" fmla="*/ 1981200 w 2002971"/>
              <a:gd name="connsiteY62" fmla="*/ 718457 h 1487714"/>
              <a:gd name="connsiteX63" fmla="*/ 1995714 w 2002971"/>
              <a:gd name="connsiteY63" fmla="*/ 674914 h 1487714"/>
              <a:gd name="connsiteX64" fmla="*/ 2002971 w 2002971"/>
              <a:gd name="connsiteY64" fmla="*/ 653143 h 1487714"/>
              <a:gd name="connsiteX65" fmla="*/ 1995714 w 2002971"/>
              <a:gd name="connsiteY65" fmla="*/ 551543 h 1487714"/>
              <a:gd name="connsiteX66" fmla="*/ 1973942 w 2002971"/>
              <a:gd name="connsiteY66" fmla="*/ 478971 h 1487714"/>
              <a:gd name="connsiteX67" fmla="*/ 1966685 w 2002971"/>
              <a:gd name="connsiteY67" fmla="*/ 457200 h 1487714"/>
              <a:gd name="connsiteX68" fmla="*/ 1952171 w 2002971"/>
              <a:gd name="connsiteY68" fmla="*/ 435428 h 1487714"/>
              <a:gd name="connsiteX69" fmla="*/ 1937657 w 2002971"/>
              <a:gd name="connsiteY69" fmla="*/ 391885 h 1487714"/>
              <a:gd name="connsiteX70" fmla="*/ 1908628 w 2002971"/>
              <a:gd name="connsiteY70" fmla="*/ 355600 h 1487714"/>
              <a:gd name="connsiteX71" fmla="*/ 1879600 w 2002971"/>
              <a:gd name="connsiteY71" fmla="*/ 319314 h 1487714"/>
              <a:gd name="connsiteX72" fmla="*/ 1872342 w 2002971"/>
              <a:gd name="connsiteY72" fmla="*/ 297543 h 1487714"/>
              <a:gd name="connsiteX73" fmla="*/ 1857828 w 2002971"/>
              <a:gd name="connsiteY73" fmla="*/ 283028 h 1487714"/>
              <a:gd name="connsiteX74" fmla="*/ 1821542 w 2002971"/>
              <a:gd name="connsiteY74" fmla="*/ 246743 h 1487714"/>
              <a:gd name="connsiteX75" fmla="*/ 1785257 w 2002971"/>
              <a:gd name="connsiteY75" fmla="*/ 195943 h 1487714"/>
              <a:gd name="connsiteX76" fmla="*/ 1770742 w 2002971"/>
              <a:gd name="connsiteY76" fmla="*/ 181428 h 1487714"/>
              <a:gd name="connsiteX77" fmla="*/ 1727200 w 2002971"/>
              <a:gd name="connsiteY77" fmla="*/ 152400 h 1487714"/>
              <a:gd name="connsiteX78" fmla="*/ 1712685 w 2002971"/>
              <a:gd name="connsiteY78" fmla="*/ 137885 h 1487714"/>
              <a:gd name="connsiteX79" fmla="*/ 1669142 w 2002971"/>
              <a:gd name="connsiteY79" fmla="*/ 123371 h 1487714"/>
              <a:gd name="connsiteX80" fmla="*/ 1618342 w 2002971"/>
              <a:gd name="connsiteY80" fmla="*/ 101600 h 1487714"/>
              <a:gd name="connsiteX81" fmla="*/ 1596571 w 2002971"/>
              <a:gd name="connsiteY81" fmla="*/ 87085 h 1487714"/>
              <a:gd name="connsiteX82" fmla="*/ 1524000 w 2002971"/>
              <a:gd name="connsiteY82" fmla="*/ 65314 h 1487714"/>
              <a:gd name="connsiteX83" fmla="*/ 1502228 w 2002971"/>
              <a:gd name="connsiteY83" fmla="*/ 58057 h 1487714"/>
              <a:gd name="connsiteX84" fmla="*/ 1473200 w 2002971"/>
              <a:gd name="connsiteY84" fmla="*/ 50800 h 1487714"/>
              <a:gd name="connsiteX85" fmla="*/ 1393371 w 2002971"/>
              <a:gd name="connsiteY85" fmla="*/ 29028 h 1487714"/>
              <a:gd name="connsiteX86" fmla="*/ 1248228 w 2002971"/>
              <a:gd name="connsiteY86" fmla="*/ 7257 h 1487714"/>
              <a:gd name="connsiteX87" fmla="*/ 1161142 w 2002971"/>
              <a:gd name="connsiteY87" fmla="*/ 0 h 1487714"/>
              <a:gd name="connsiteX88" fmla="*/ 1023257 w 2002971"/>
              <a:gd name="connsiteY88" fmla="*/ 14514 h 1487714"/>
              <a:gd name="connsiteX89" fmla="*/ 1001485 w 2002971"/>
              <a:gd name="connsiteY89" fmla="*/ 21771 h 1487714"/>
              <a:gd name="connsiteX90" fmla="*/ 979714 w 2002971"/>
              <a:gd name="connsiteY90" fmla="*/ 36285 h 1487714"/>
              <a:gd name="connsiteX91" fmla="*/ 965200 w 2002971"/>
              <a:gd name="connsiteY91" fmla="*/ 50800 h 1487714"/>
              <a:gd name="connsiteX92" fmla="*/ 943428 w 2002971"/>
              <a:gd name="connsiteY92" fmla="*/ 58057 h 1487714"/>
              <a:gd name="connsiteX93" fmla="*/ 921657 w 2002971"/>
              <a:gd name="connsiteY93" fmla="*/ 79828 h 1487714"/>
              <a:gd name="connsiteX94" fmla="*/ 899885 w 2002971"/>
              <a:gd name="connsiteY94" fmla="*/ 94343 h 1487714"/>
              <a:gd name="connsiteX95" fmla="*/ 863600 w 2002971"/>
              <a:gd name="connsiteY95" fmla="*/ 130628 h 1487714"/>
              <a:gd name="connsiteX96" fmla="*/ 849085 w 2002971"/>
              <a:gd name="connsiteY96" fmla="*/ 152400 h 1487714"/>
              <a:gd name="connsiteX97" fmla="*/ 841828 w 2002971"/>
              <a:gd name="connsiteY97" fmla="*/ 174171 h 1487714"/>
              <a:gd name="connsiteX98" fmla="*/ 820057 w 2002971"/>
              <a:gd name="connsiteY98" fmla="*/ 195943 h 1487714"/>
              <a:gd name="connsiteX99" fmla="*/ 805542 w 2002971"/>
              <a:gd name="connsiteY99" fmla="*/ 239485 h 1487714"/>
              <a:gd name="connsiteX100" fmla="*/ 791028 w 2002971"/>
              <a:gd name="connsiteY100" fmla="*/ 261257 h 1487714"/>
              <a:gd name="connsiteX101" fmla="*/ 776514 w 2002971"/>
              <a:gd name="connsiteY101" fmla="*/ 304800 h 1487714"/>
              <a:gd name="connsiteX102" fmla="*/ 754742 w 2002971"/>
              <a:gd name="connsiteY102" fmla="*/ 348343 h 1487714"/>
              <a:gd name="connsiteX103" fmla="*/ 740228 w 2002971"/>
              <a:gd name="connsiteY103" fmla="*/ 370114 h 1487714"/>
              <a:gd name="connsiteX104" fmla="*/ 725714 w 2002971"/>
              <a:gd name="connsiteY104" fmla="*/ 413657 h 1487714"/>
              <a:gd name="connsiteX105" fmla="*/ 718457 w 2002971"/>
              <a:gd name="connsiteY105" fmla="*/ 435428 h 1487714"/>
              <a:gd name="connsiteX106" fmla="*/ 703942 w 2002971"/>
              <a:gd name="connsiteY106" fmla="*/ 457200 h 1487714"/>
              <a:gd name="connsiteX107" fmla="*/ 696685 w 2002971"/>
              <a:gd name="connsiteY107" fmla="*/ 478971 h 1487714"/>
              <a:gd name="connsiteX108" fmla="*/ 667657 w 2002971"/>
              <a:gd name="connsiteY108" fmla="*/ 522514 h 1487714"/>
              <a:gd name="connsiteX109" fmla="*/ 645885 w 2002971"/>
              <a:gd name="connsiteY109" fmla="*/ 566057 h 1487714"/>
              <a:gd name="connsiteX110" fmla="*/ 609600 w 2002971"/>
              <a:gd name="connsiteY110" fmla="*/ 631371 h 1487714"/>
              <a:gd name="connsiteX111" fmla="*/ 580571 w 2002971"/>
              <a:gd name="connsiteY111" fmla="*/ 674914 h 1487714"/>
              <a:gd name="connsiteX112" fmla="*/ 566057 w 2002971"/>
              <a:gd name="connsiteY112" fmla="*/ 696685 h 1487714"/>
              <a:gd name="connsiteX113" fmla="*/ 551542 w 2002971"/>
              <a:gd name="connsiteY113" fmla="*/ 711200 h 1487714"/>
              <a:gd name="connsiteX114" fmla="*/ 515257 w 2002971"/>
              <a:gd name="connsiteY114" fmla="*/ 776514 h 1487714"/>
              <a:gd name="connsiteX115" fmla="*/ 493485 w 2002971"/>
              <a:gd name="connsiteY115" fmla="*/ 791028 h 1487714"/>
              <a:gd name="connsiteX116" fmla="*/ 464457 w 2002971"/>
              <a:gd name="connsiteY116" fmla="*/ 834571 h 1487714"/>
              <a:gd name="connsiteX117" fmla="*/ 435428 w 2002971"/>
              <a:gd name="connsiteY117" fmla="*/ 863600 h 1487714"/>
              <a:gd name="connsiteX118" fmla="*/ 406400 w 2002971"/>
              <a:gd name="connsiteY118" fmla="*/ 892628 h 148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2002971" h="1487714">
                <a:moveTo>
                  <a:pt x="406400" y="892628"/>
                </a:moveTo>
                <a:cubicBezTo>
                  <a:pt x="396724" y="905933"/>
                  <a:pt x="388189" y="927200"/>
                  <a:pt x="377371" y="943428"/>
                </a:cubicBezTo>
                <a:cubicBezTo>
                  <a:pt x="373576" y="949121"/>
                  <a:pt x="367131" y="952600"/>
                  <a:pt x="362857" y="957943"/>
                </a:cubicBezTo>
                <a:cubicBezTo>
                  <a:pt x="357408" y="964754"/>
                  <a:pt x="354906" y="973971"/>
                  <a:pt x="348342" y="979714"/>
                </a:cubicBezTo>
                <a:cubicBezTo>
                  <a:pt x="317627" y="1006589"/>
                  <a:pt x="312932" y="1006032"/>
                  <a:pt x="283028" y="1016000"/>
                </a:cubicBezTo>
                <a:cubicBezTo>
                  <a:pt x="275771" y="1020838"/>
                  <a:pt x="269058" y="1026614"/>
                  <a:pt x="261257" y="1030514"/>
                </a:cubicBezTo>
                <a:cubicBezTo>
                  <a:pt x="254415" y="1033935"/>
                  <a:pt x="246172" y="1034056"/>
                  <a:pt x="239485" y="1037771"/>
                </a:cubicBezTo>
                <a:cubicBezTo>
                  <a:pt x="224236" y="1046243"/>
                  <a:pt x="212491" y="1061284"/>
                  <a:pt x="195942" y="1066800"/>
                </a:cubicBezTo>
                <a:cubicBezTo>
                  <a:pt x="144885" y="1083819"/>
                  <a:pt x="207915" y="1061669"/>
                  <a:pt x="145142" y="1088571"/>
                </a:cubicBezTo>
                <a:cubicBezTo>
                  <a:pt x="138111" y="1091584"/>
                  <a:pt x="130628" y="1093409"/>
                  <a:pt x="123371" y="1095828"/>
                </a:cubicBezTo>
                <a:cubicBezTo>
                  <a:pt x="88871" y="1118830"/>
                  <a:pt x="109874" y="1107585"/>
                  <a:pt x="58057" y="1124857"/>
                </a:cubicBezTo>
                <a:lnTo>
                  <a:pt x="36285" y="1132114"/>
                </a:lnTo>
                <a:cubicBezTo>
                  <a:pt x="29028" y="1136952"/>
                  <a:pt x="19137" y="1139232"/>
                  <a:pt x="14514" y="1146628"/>
                </a:cubicBezTo>
                <a:cubicBezTo>
                  <a:pt x="6405" y="1159602"/>
                  <a:pt x="0" y="1190171"/>
                  <a:pt x="0" y="1190171"/>
                </a:cubicBezTo>
                <a:cubicBezTo>
                  <a:pt x="2419" y="1228876"/>
                  <a:pt x="2017" y="1267860"/>
                  <a:pt x="7257" y="1306285"/>
                </a:cubicBezTo>
                <a:cubicBezTo>
                  <a:pt x="9324" y="1321444"/>
                  <a:pt x="16933" y="1335314"/>
                  <a:pt x="21771" y="1349828"/>
                </a:cubicBezTo>
                <a:lnTo>
                  <a:pt x="36285" y="1393371"/>
                </a:lnTo>
                <a:cubicBezTo>
                  <a:pt x="41123" y="1398209"/>
                  <a:pt x="46526" y="1402542"/>
                  <a:pt x="50800" y="1407885"/>
                </a:cubicBezTo>
                <a:cubicBezTo>
                  <a:pt x="56249" y="1414696"/>
                  <a:pt x="59147" y="1423489"/>
                  <a:pt x="65314" y="1429657"/>
                </a:cubicBezTo>
                <a:cubicBezTo>
                  <a:pt x="71481" y="1435824"/>
                  <a:pt x="80274" y="1438723"/>
                  <a:pt x="87085" y="1444171"/>
                </a:cubicBezTo>
                <a:cubicBezTo>
                  <a:pt x="92428" y="1448445"/>
                  <a:pt x="95311" y="1455990"/>
                  <a:pt x="101600" y="1458685"/>
                </a:cubicBezTo>
                <a:cubicBezTo>
                  <a:pt x="112937" y="1463544"/>
                  <a:pt x="125919" y="1462951"/>
                  <a:pt x="137885" y="1465943"/>
                </a:cubicBezTo>
                <a:cubicBezTo>
                  <a:pt x="145306" y="1467798"/>
                  <a:pt x="152156" y="1471700"/>
                  <a:pt x="159657" y="1473200"/>
                </a:cubicBezTo>
                <a:cubicBezTo>
                  <a:pt x="196443" y="1480557"/>
                  <a:pt x="256629" y="1484654"/>
                  <a:pt x="290285" y="1487714"/>
                </a:cubicBezTo>
                <a:lnTo>
                  <a:pt x="660400" y="1480457"/>
                </a:lnTo>
                <a:cubicBezTo>
                  <a:pt x="672727" y="1480017"/>
                  <a:pt x="684549" y="1475406"/>
                  <a:pt x="696685" y="1473200"/>
                </a:cubicBezTo>
                <a:cubicBezTo>
                  <a:pt x="711162" y="1470568"/>
                  <a:pt x="725799" y="1468829"/>
                  <a:pt x="740228" y="1465943"/>
                </a:cubicBezTo>
                <a:cubicBezTo>
                  <a:pt x="778036" y="1458381"/>
                  <a:pt x="758753" y="1460649"/>
                  <a:pt x="791028" y="1451428"/>
                </a:cubicBezTo>
                <a:cubicBezTo>
                  <a:pt x="800618" y="1448688"/>
                  <a:pt x="810381" y="1446590"/>
                  <a:pt x="820057" y="1444171"/>
                </a:cubicBezTo>
                <a:cubicBezTo>
                  <a:pt x="827314" y="1439333"/>
                  <a:pt x="833858" y="1433199"/>
                  <a:pt x="841828" y="1429657"/>
                </a:cubicBezTo>
                <a:cubicBezTo>
                  <a:pt x="855809" y="1423443"/>
                  <a:pt x="885371" y="1415143"/>
                  <a:pt x="885371" y="1415143"/>
                </a:cubicBezTo>
                <a:cubicBezTo>
                  <a:pt x="892628" y="1410305"/>
                  <a:pt x="898975" y="1403691"/>
                  <a:pt x="907142" y="1400628"/>
                </a:cubicBezTo>
                <a:cubicBezTo>
                  <a:pt x="918691" y="1396297"/>
                  <a:pt x="931461" y="1396363"/>
                  <a:pt x="943428" y="1393371"/>
                </a:cubicBezTo>
                <a:cubicBezTo>
                  <a:pt x="950849" y="1391516"/>
                  <a:pt x="957943" y="1388533"/>
                  <a:pt x="965200" y="1386114"/>
                </a:cubicBezTo>
                <a:cubicBezTo>
                  <a:pt x="972457" y="1381276"/>
                  <a:pt x="979170" y="1375501"/>
                  <a:pt x="986971" y="1371600"/>
                </a:cubicBezTo>
                <a:cubicBezTo>
                  <a:pt x="1023474" y="1353348"/>
                  <a:pt x="1006520" y="1381079"/>
                  <a:pt x="1052285" y="1335314"/>
                </a:cubicBezTo>
                <a:cubicBezTo>
                  <a:pt x="1061961" y="1325638"/>
                  <a:pt x="1069928" y="1313876"/>
                  <a:pt x="1081314" y="1306285"/>
                </a:cubicBezTo>
                <a:lnTo>
                  <a:pt x="1168400" y="1248228"/>
                </a:lnTo>
                <a:lnTo>
                  <a:pt x="1190171" y="1233714"/>
                </a:lnTo>
                <a:cubicBezTo>
                  <a:pt x="1197428" y="1228876"/>
                  <a:pt x="1205775" y="1225367"/>
                  <a:pt x="1211942" y="1219200"/>
                </a:cubicBezTo>
                <a:cubicBezTo>
                  <a:pt x="1224006" y="1207136"/>
                  <a:pt x="1231750" y="1197495"/>
                  <a:pt x="1248228" y="1190171"/>
                </a:cubicBezTo>
                <a:cubicBezTo>
                  <a:pt x="1262209" y="1183957"/>
                  <a:pt x="1279041" y="1184144"/>
                  <a:pt x="1291771" y="1175657"/>
                </a:cubicBezTo>
                <a:cubicBezTo>
                  <a:pt x="1299028" y="1170819"/>
                  <a:pt x="1305345" y="1164124"/>
                  <a:pt x="1313542" y="1161143"/>
                </a:cubicBezTo>
                <a:cubicBezTo>
                  <a:pt x="1368292" y="1141234"/>
                  <a:pt x="1361483" y="1152026"/>
                  <a:pt x="1407885" y="1139371"/>
                </a:cubicBezTo>
                <a:cubicBezTo>
                  <a:pt x="1422645" y="1135346"/>
                  <a:pt x="1436914" y="1129695"/>
                  <a:pt x="1451428" y="1124857"/>
                </a:cubicBezTo>
                <a:lnTo>
                  <a:pt x="1473200" y="1117600"/>
                </a:lnTo>
                <a:cubicBezTo>
                  <a:pt x="1535579" y="1076011"/>
                  <a:pt x="1456664" y="1125867"/>
                  <a:pt x="1516742" y="1095828"/>
                </a:cubicBezTo>
                <a:cubicBezTo>
                  <a:pt x="1524543" y="1091927"/>
                  <a:pt x="1530713" y="1085215"/>
                  <a:pt x="1538514" y="1081314"/>
                </a:cubicBezTo>
                <a:cubicBezTo>
                  <a:pt x="1545356" y="1077893"/>
                  <a:pt x="1553443" y="1077478"/>
                  <a:pt x="1560285" y="1074057"/>
                </a:cubicBezTo>
                <a:cubicBezTo>
                  <a:pt x="1568086" y="1070156"/>
                  <a:pt x="1574256" y="1063444"/>
                  <a:pt x="1582057" y="1059543"/>
                </a:cubicBezTo>
                <a:cubicBezTo>
                  <a:pt x="1588899" y="1056122"/>
                  <a:pt x="1596797" y="1055298"/>
                  <a:pt x="1603828" y="1052285"/>
                </a:cubicBezTo>
                <a:cubicBezTo>
                  <a:pt x="1629613" y="1041234"/>
                  <a:pt x="1632760" y="1037836"/>
                  <a:pt x="1654628" y="1023257"/>
                </a:cubicBezTo>
                <a:cubicBezTo>
                  <a:pt x="1683240" y="980337"/>
                  <a:pt x="1651297" y="1020452"/>
                  <a:pt x="1698171" y="986971"/>
                </a:cubicBezTo>
                <a:cubicBezTo>
                  <a:pt x="1758216" y="944083"/>
                  <a:pt x="1684116" y="983599"/>
                  <a:pt x="1741714" y="950685"/>
                </a:cubicBezTo>
                <a:cubicBezTo>
                  <a:pt x="1751107" y="945318"/>
                  <a:pt x="1762203" y="942813"/>
                  <a:pt x="1770742" y="936171"/>
                </a:cubicBezTo>
                <a:cubicBezTo>
                  <a:pt x="1784244" y="925669"/>
                  <a:pt x="1794933" y="911980"/>
                  <a:pt x="1807028" y="899885"/>
                </a:cubicBezTo>
                <a:cubicBezTo>
                  <a:pt x="1814285" y="892628"/>
                  <a:pt x="1820261" y="883807"/>
                  <a:pt x="1828800" y="878114"/>
                </a:cubicBezTo>
                <a:cubicBezTo>
                  <a:pt x="1836057" y="873276"/>
                  <a:pt x="1843949" y="869276"/>
                  <a:pt x="1850571" y="863600"/>
                </a:cubicBezTo>
                <a:cubicBezTo>
                  <a:pt x="1860961" y="854694"/>
                  <a:pt x="1868214" y="842162"/>
                  <a:pt x="1879600" y="834571"/>
                </a:cubicBezTo>
                <a:lnTo>
                  <a:pt x="1901371" y="820057"/>
                </a:lnTo>
                <a:cubicBezTo>
                  <a:pt x="1906209" y="812800"/>
                  <a:pt x="1910141" y="804849"/>
                  <a:pt x="1915885" y="798285"/>
                </a:cubicBezTo>
                <a:cubicBezTo>
                  <a:pt x="1927149" y="785412"/>
                  <a:pt x="1942683" y="776232"/>
                  <a:pt x="1952171" y="762000"/>
                </a:cubicBezTo>
                <a:lnTo>
                  <a:pt x="1981200" y="718457"/>
                </a:lnTo>
                <a:lnTo>
                  <a:pt x="1995714" y="674914"/>
                </a:lnTo>
                <a:lnTo>
                  <a:pt x="2002971" y="653143"/>
                </a:lnTo>
                <a:cubicBezTo>
                  <a:pt x="2000552" y="619276"/>
                  <a:pt x="1999463" y="585288"/>
                  <a:pt x="1995714" y="551543"/>
                </a:cubicBezTo>
                <a:cubicBezTo>
                  <a:pt x="1993886" y="535088"/>
                  <a:pt x="1977592" y="489922"/>
                  <a:pt x="1973942" y="478971"/>
                </a:cubicBezTo>
                <a:cubicBezTo>
                  <a:pt x="1971523" y="471714"/>
                  <a:pt x="1970928" y="463565"/>
                  <a:pt x="1966685" y="457200"/>
                </a:cubicBezTo>
                <a:cubicBezTo>
                  <a:pt x="1961847" y="449943"/>
                  <a:pt x="1955713" y="443398"/>
                  <a:pt x="1952171" y="435428"/>
                </a:cubicBezTo>
                <a:cubicBezTo>
                  <a:pt x="1945957" y="421447"/>
                  <a:pt x="1948476" y="402703"/>
                  <a:pt x="1937657" y="391885"/>
                </a:cubicBezTo>
                <a:cubicBezTo>
                  <a:pt x="1916975" y="371204"/>
                  <a:pt x="1926937" y="383064"/>
                  <a:pt x="1908628" y="355600"/>
                </a:cubicBezTo>
                <a:cubicBezTo>
                  <a:pt x="1890388" y="300879"/>
                  <a:pt x="1917113" y="366204"/>
                  <a:pt x="1879600" y="319314"/>
                </a:cubicBezTo>
                <a:cubicBezTo>
                  <a:pt x="1874821" y="313341"/>
                  <a:pt x="1876278" y="304102"/>
                  <a:pt x="1872342" y="297543"/>
                </a:cubicBezTo>
                <a:cubicBezTo>
                  <a:pt x="1868822" y="291676"/>
                  <a:pt x="1862102" y="288371"/>
                  <a:pt x="1857828" y="283028"/>
                </a:cubicBezTo>
                <a:cubicBezTo>
                  <a:pt x="1830184" y="248472"/>
                  <a:pt x="1858863" y="271623"/>
                  <a:pt x="1821542" y="246743"/>
                </a:cubicBezTo>
                <a:cubicBezTo>
                  <a:pt x="1808972" y="227888"/>
                  <a:pt x="1800262" y="213949"/>
                  <a:pt x="1785257" y="195943"/>
                </a:cubicBezTo>
                <a:cubicBezTo>
                  <a:pt x="1780877" y="190687"/>
                  <a:pt x="1776216" y="185533"/>
                  <a:pt x="1770742" y="181428"/>
                </a:cubicBezTo>
                <a:cubicBezTo>
                  <a:pt x="1756787" y="170962"/>
                  <a:pt x="1739535" y="164735"/>
                  <a:pt x="1727200" y="152400"/>
                </a:cubicBezTo>
                <a:cubicBezTo>
                  <a:pt x="1722362" y="147562"/>
                  <a:pt x="1718805" y="140945"/>
                  <a:pt x="1712685" y="137885"/>
                </a:cubicBezTo>
                <a:cubicBezTo>
                  <a:pt x="1699001" y="131043"/>
                  <a:pt x="1682826" y="130213"/>
                  <a:pt x="1669142" y="123371"/>
                </a:cubicBezTo>
                <a:cubicBezTo>
                  <a:pt x="1633272" y="105436"/>
                  <a:pt x="1650377" y="112278"/>
                  <a:pt x="1618342" y="101600"/>
                </a:cubicBezTo>
                <a:cubicBezTo>
                  <a:pt x="1611085" y="96762"/>
                  <a:pt x="1604541" y="90627"/>
                  <a:pt x="1596571" y="87085"/>
                </a:cubicBezTo>
                <a:cubicBezTo>
                  <a:pt x="1565534" y="73290"/>
                  <a:pt x="1553550" y="73757"/>
                  <a:pt x="1524000" y="65314"/>
                </a:cubicBezTo>
                <a:cubicBezTo>
                  <a:pt x="1516644" y="63212"/>
                  <a:pt x="1509584" y="60159"/>
                  <a:pt x="1502228" y="58057"/>
                </a:cubicBezTo>
                <a:cubicBezTo>
                  <a:pt x="1492638" y="55317"/>
                  <a:pt x="1482790" y="53540"/>
                  <a:pt x="1473200" y="50800"/>
                </a:cubicBezTo>
                <a:cubicBezTo>
                  <a:pt x="1433809" y="39546"/>
                  <a:pt x="1455445" y="39373"/>
                  <a:pt x="1393371" y="29028"/>
                </a:cubicBezTo>
                <a:cubicBezTo>
                  <a:pt x="1351773" y="22095"/>
                  <a:pt x="1281418" y="10023"/>
                  <a:pt x="1248228" y="7257"/>
                </a:cubicBezTo>
                <a:lnTo>
                  <a:pt x="1161142" y="0"/>
                </a:lnTo>
                <a:cubicBezTo>
                  <a:pt x="1123434" y="3142"/>
                  <a:pt x="1063888" y="6388"/>
                  <a:pt x="1023257" y="14514"/>
                </a:cubicBezTo>
                <a:cubicBezTo>
                  <a:pt x="1015756" y="16014"/>
                  <a:pt x="1008742" y="19352"/>
                  <a:pt x="1001485" y="21771"/>
                </a:cubicBezTo>
                <a:cubicBezTo>
                  <a:pt x="994228" y="26609"/>
                  <a:pt x="986525" y="30836"/>
                  <a:pt x="979714" y="36285"/>
                </a:cubicBezTo>
                <a:cubicBezTo>
                  <a:pt x="974371" y="40559"/>
                  <a:pt x="971067" y="47280"/>
                  <a:pt x="965200" y="50800"/>
                </a:cubicBezTo>
                <a:cubicBezTo>
                  <a:pt x="958640" y="54736"/>
                  <a:pt x="950685" y="55638"/>
                  <a:pt x="943428" y="58057"/>
                </a:cubicBezTo>
                <a:cubicBezTo>
                  <a:pt x="936171" y="65314"/>
                  <a:pt x="929541" y="73258"/>
                  <a:pt x="921657" y="79828"/>
                </a:cubicBezTo>
                <a:cubicBezTo>
                  <a:pt x="914956" y="85412"/>
                  <a:pt x="906053" y="88175"/>
                  <a:pt x="899885" y="94343"/>
                </a:cubicBezTo>
                <a:cubicBezTo>
                  <a:pt x="851505" y="142723"/>
                  <a:pt x="921656" y="91924"/>
                  <a:pt x="863600" y="130628"/>
                </a:cubicBezTo>
                <a:cubicBezTo>
                  <a:pt x="858762" y="137885"/>
                  <a:pt x="852986" y="144599"/>
                  <a:pt x="849085" y="152400"/>
                </a:cubicBezTo>
                <a:cubicBezTo>
                  <a:pt x="845664" y="159242"/>
                  <a:pt x="846071" y="167806"/>
                  <a:pt x="841828" y="174171"/>
                </a:cubicBezTo>
                <a:cubicBezTo>
                  <a:pt x="836135" y="182711"/>
                  <a:pt x="827314" y="188686"/>
                  <a:pt x="820057" y="195943"/>
                </a:cubicBezTo>
                <a:cubicBezTo>
                  <a:pt x="815219" y="210457"/>
                  <a:pt x="814028" y="226755"/>
                  <a:pt x="805542" y="239485"/>
                </a:cubicBezTo>
                <a:cubicBezTo>
                  <a:pt x="800704" y="246742"/>
                  <a:pt x="794570" y="253287"/>
                  <a:pt x="791028" y="261257"/>
                </a:cubicBezTo>
                <a:cubicBezTo>
                  <a:pt x="784814" y="275238"/>
                  <a:pt x="785001" y="292070"/>
                  <a:pt x="776514" y="304800"/>
                </a:cubicBezTo>
                <a:cubicBezTo>
                  <a:pt x="734920" y="367191"/>
                  <a:pt x="784788" y="288252"/>
                  <a:pt x="754742" y="348343"/>
                </a:cubicBezTo>
                <a:cubicBezTo>
                  <a:pt x="750841" y="356144"/>
                  <a:pt x="743770" y="362144"/>
                  <a:pt x="740228" y="370114"/>
                </a:cubicBezTo>
                <a:cubicBezTo>
                  <a:pt x="734014" y="384095"/>
                  <a:pt x="730552" y="399143"/>
                  <a:pt x="725714" y="413657"/>
                </a:cubicBezTo>
                <a:cubicBezTo>
                  <a:pt x="723295" y="420914"/>
                  <a:pt x="722700" y="429063"/>
                  <a:pt x="718457" y="435428"/>
                </a:cubicBezTo>
                <a:lnTo>
                  <a:pt x="703942" y="457200"/>
                </a:lnTo>
                <a:cubicBezTo>
                  <a:pt x="701523" y="464457"/>
                  <a:pt x="700400" y="472284"/>
                  <a:pt x="696685" y="478971"/>
                </a:cubicBezTo>
                <a:cubicBezTo>
                  <a:pt x="688214" y="494220"/>
                  <a:pt x="673173" y="505965"/>
                  <a:pt x="667657" y="522514"/>
                </a:cubicBezTo>
                <a:cubicBezTo>
                  <a:pt x="657642" y="552560"/>
                  <a:pt x="664643" y="537920"/>
                  <a:pt x="645885" y="566057"/>
                </a:cubicBezTo>
                <a:cubicBezTo>
                  <a:pt x="633112" y="604376"/>
                  <a:pt x="642871" y="581465"/>
                  <a:pt x="609600" y="631371"/>
                </a:cubicBezTo>
                <a:lnTo>
                  <a:pt x="580571" y="674914"/>
                </a:lnTo>
                <a:cubicBezTo>
                  <a:pt x="575733" y="682171"/>
                  <a:pt x="572224" y="690518"/>
                  <a:pt x="566057" y="696685"/>
                </a:cubicBezTo>
                <a:lnTo>
                  <a:pt x="551542" y="711200"/>
                </a:lnTo>
                <a:cubicBezTo>
                  <a:pt x="543980" y="733886"/>
                  <a:pt x="536645" y="762256"/>
                  <a:pt x="515257" y="776514"/>
                </a:cubicBezTo>
                <a:lnTo>
                  <a:pt x="493485" y="791028"/>
                </a:lnTo>
                <a:cubicBezTo>
                  <a:pt x="483809" y="805542"/>
                  <a:pt x="476792" y="822236"/>
                  <a:pt x="464457" y="834571"/>
                </a:cubicBezTo>
                <a:lnTo>
                  <a:pt x="435428" y="863600"/>
                </a:lnTo>
                <a:cubicBezTo>
                  <a:pt x="426461" y="890502"/>
                  <a:pt x="416076" y="879323"/>
                  <a:pt x="406400" y="892628"/>
                </a:cubicBezTo>
                <a:close/>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Freeform 29">
            <a:extLst>
              <a:ext uri="{FF2B5EF4-FFF2-40B4-BE49-F238E27FC236}">
                <a16:creationId xmlns:a16="http://schemas.microsoft.com/office/drawing/2014/main" id="{48396703-8412-AC4A-BE01-B5EB75CF4B08}"/>
              </a:ext>
            </a:extLst>
          </p:cNvPr>
          <p:cNvSpPr/>
          <p:nvPr/>
        </p:nvSpPr>
        <p:spPr>
          <a:xfrm>
            <a:off x="6738440" y="2339894"/>
            <a:ext cx="1607979" cy="1194332"/>
          </a:xfrm>
          <a:custGeom>
            <a:avLst/>
            <a:gdLst>
              <a:gd name="connsiteX0" fmla="*/ 406400 w 2002971"/>
              <a:gd name="connsiteY0" fmla="*/ 892628 h 1487714"/>
              <a:gd name="connsiteX1" fmla="*/ 377371 w 2002971"/>
              <a:gd name="connsiteY1" fmla="*/ 943428 h 1487714"/>
              <a:gd name="connsiteX2" fmla="*/ 362857 w 2002971"/>
              <a:gd name="connsiteY2" fmla="*/ 957943 h 1487714"/>
              <a:gd name="connsiteX3" fmla="*/ 348342 w 2002971"/>
              <a:gd name="connsiteY3" fmla="*/ 979714 h 1487714"/>
              <a:gd name="connsiteX4" fmla="*/ 283028 w 2002971"/>
              <a:gd name="connsiteY4" fmla="*/ 1016000 h 1487714"/>
              <a:gd name="connsiteX5" fmla="*/ 261257 w 2002971"/>
              <a:gd name="connsiteY5" fmla="*/ 1030514 h 1487714"/>
              <a:gd name="connsiteX6" fmla="*/ 239485 w 2002971"/>
              <a:gd name="connsiteY6" fmla="*/ 1037771 h 1487714"/>
              <a:gd name="connsiteX7" fmla="*/ 195942 w 2002971"/>
              <a:gd name="connsiteY7" fmla="*/ 1066800 h 1487714"/>
              <a:gd name="connsiteX8" fmla="*/ 145142 w 2002971"/>
              <a:gd name="connsiteY8" fmla="*/ 1088571 h 1487714"/>
              <a:gd name="connsiteX9" fmla="*/ 123371 w 2002971"/>
              <a:gd name="connsiteY9" fmla="*/ 1095828 h 1487714"/>
              <a:gd name="connsiteX10" fmla="*/ 58057 w 2002971"/>
              <a:gd name="connsiteY10" fmla="*/ 1124857 h 1487714"/>
              <a:gd name="connsiteX11" fmla="*/ 36285 w 2002971"/>
              <a:gd name="connsiteY11" fmla="*/ 1132114 h 1487714"/>
              <a:gd name="connsiteX12" fmla="*/ 14514 w 2002971"/>
              <a:gd name="connsiteY12" fmla="*/ 1146628 h 1487714"/>
              <a:gd name="connsiteX13" fmla="*/ 0 w 2002971"/>
              <a:gd name="connsiteY13" fmla="*/ 1190171 h 1487714"/>
              <a:gd name="connsiteX14" fmla="*/ 7257 w 2002971"/>
              <a:gd name="connsiteY14" fmla="*/ 1306285 h 1487714"/>
              <a:gd name="connsiteX15" fmla="*/ 21771 w 2002971"/>
              <a:gd name="connsiteY15" fmla="*/ 1349828 h 1487714"/>
              <a:gd name="connsiteX16" fmla="*/ 36285 w 2002971"/>
              <a:gd name="connsiteY16" fmla="*/ 1393371 h 1487714"/>
              <a:gd name="connsiteX17" fmla="*/ 50800 w 2002971"/>
              <a:gd name="connsiteY17" fmla="*/ 1407885 h 1487714"/>
              <a:gd name="connsiteX18" fmla="*/ 65314 w 2002971"/>
              <a:gd name="connsiteY18" fmla="*/ 1429657 h 1487714"/>
              <a:gd name="connsiteX19" fmla="*/ 87085 w 2002971"/>
              <a:gd name="connsiteY19" fmla="*/ 1444171 h 1487714"/>
              <a:gd name="connsiteX20" fmla="*/ 101600 w 2002971"/>
              <a:gd name="connsiteY20" fmla="*/ 1458685 h 1487714"/>
              <a:gd name="connsiteX21" fmla="*/ 137885 w 2002971"/>
              <a:gd name="connsiteY21" fmla="*/ 1465943 h 1487714"/>
              <a:gd name="connsiteX22" fmla="*/ 159657 w 2002971"/>
              <a:gd name="connsiteY22" fmla="*/ 1473200 h 1487714"/>
              <a:gd name="connsiteX23" fmla="*/ 290285 w 2002971"/>
              <a:gd name="connsiteY23" fmla="*/ 1487714 h 1487714"/>
              <a:gd name="connsiteX24" fmla="*/ 660400 w 2002971"/>
              <a:gd name="connsiteY24" fmla="*/ 1480457 h 1487714"/>
              <a:gd name="connsiteX25" fmla="*/ 696685 w 2002971"/>
              <a:gd name="connsiteY25" fmla="*/ 1473200 h 1487714"/>
              <a:gd name="connsiteX26" fmla="*/ 740228 w 2002971"/>
              <a:gd name="connsiteY26" fmla="*/ 1465943 h 1487714"/>
              <a:gd name="connsiteX27" fmla="*/ 791028 w 2002971"/>
              <a:gd name="connsiteY27" fmla="*/ 1451428 h 1487714"/>
              <a:gd name="connsiteX28" fmla="*/ 820057 w 2002971"/>
              <a:gd name="connsiteY28" fmla="*/ 1444171 h 1487714"/>
              <a:gd name="connsiteX29" fmla="*/ 841828 w 2002971"/>
              <a:gd name="connsiteY29" fmla="*/ 1429657 h 1487714"/>
              <a:gd name="connsiteX30" fmla="*/ 885371 w 2002971"/>
              <a:gd name="connsiteY30" fmla="*/ 1415143 h 1487714"/>
              <a:gd name="connsiteX31" fmla="*/ 907142 w 2002971"/>
              <a:gd name="connsiteY31" fmla="*/ 1400628 h 1487714"/>
              <a:gd name="connsiteX32" fmla="*/ 943428 w 2002971"/>
              <a:gd name="connsiteY32" fmla="*/ 1393371 h 1487714"/>
              <a:gd name="connsiteX33" fmla="*/ 965200 w 2002971"/>
              <a:gd name="connsiteY33" fmla="*/ 1386114 h 1487714"/>
              <a:gd name="connsiteX34" fmla="*/ 986971 w 2002971"/>
              <a:gd name="connsiteY34" fmla="*/ 1371600 h 1487714"/>
              <a:gd name="connsiteX35" fmla="*/ 1052285 w 2002971"/>
              <a:gd name="connsiteY35" fmla="*/ 1335314 h 1487714"/>
              <a:gd name="connsiteX36" fmla="*/ 1081314 w 2002971"/>
              <a:gd name="connsiteY36" fmla="*/ 1306285 h 1487714"/>
              <a:gd name="connsiteX37" fmla="*/ 1168400 w 2002971"/>
              <a:gd name="connsiteY37" fmla="*/ 1248228 h 1487714"/>
              <a:gd name="connsiteX38" fmla="*/ 1190171 w 2002971"/>
              <a:gd name="connsiteY38" fmla="*/ 1233714 h 1487714"/>
              <a:gd name="connsiteX39" fmla="*/ 1211942 w 2002971"/>
              <a:gd name="connsiteY39" fmla="*/ 1219200 h 1487714"/>
              <a:gd name="connsiteX40" fmla="*/ 1248228 w 2002971"/>
              <a:gd name="connsiteY40" fmla="*/ 1190171 h 1487714"/>
              <a:gd name="connsiteX41" fmla="*/ 1291771 w 2002971"/>
              <a:gd name="connsiteY41" fmla="*/ 1175657 h 1487714"/>
              <a:gd name="connsiteX42" fmla="*/ 1313542 w 2002971"/>
              <a:gd name="connsiteY42" fmla="*/ 1161143 h 1487714"/>
              <a:gd name="connsiteX43" fmla="*/ 1407885 w 2002971"/>
              <a:gd name="connsiteY43" fmla="*/ 1139371 h 1487714"/>
              <a:gd name="connsiteX44" fmla="*/ 1451428 w 2002971"/>
              <a:gd name="connsiteY44" fmla="*/ 1124857 h 1487714"/>
              <a:gd name="connsiteX45" fmla="*/ 1473200 w 2002971"/>
              <a:gd name="connsiteY45" fmla="*/ 1117600 h 1487714"/>
              <a:gd name="connsiteX46" fmla="*/ 1516742 w 2002971"/>
              <a:gd name="connsiteY46" fmla="*/ 1095828 h 1487714"/>
              <a:gd name="connsiteX47" fmla="*/ 1538514 w 2002971"/>
              <a:gd name="connsiteY47" fmla="*/ 1081314 h 1487714"/>
              <a:gd name="connsiteX48" fmla="*/ 1560285 w 2002971"/>
              <a:gd name="connsiteY48" fmla="*/ 1074057 h 1487714"/>
              <a:gd name="connsiteX49" fmla="*/ 1582057 w 2002971"/>
              <a:gd name="connsiteY49" fmla="*/ 1059543 h 1487714"/>
              <a:gd name="connsiteX50" fmla="*/ 1603828 w 2002971"/>
              <a:gd name="connsiteY50" fmla="*/ 1052285 h 1487714"/>
              <a:gd name="connsiteX51" fmla="*/ 1654628 w 2002971"/>
              <a:gd name="connsiteY51" fmla="*/ 1023257 h 1487714"/>
              <a:gd name="connsiteX52" fmla="*/ 1698171 w 2002971"/>
              <a:gd name="connsiteY52" fmla="*/ 986971 h 1487714"/>
              <a:gd name="connsiteX53" fmla="*/ 1741714 w 2002971"/>
              <a:gd name="connsiteY53" fmla="*/ 950685 h 1487714"/>
              <a:gd name="connsiteX54" fmla="*/ 1770742 w 2002971"/>
              <a:gd name="connsiteY54" fmla="*/ 936171 h 1487714"/>
              <a:gd name="connsiteX55" fmla="*/ 1807028 w 2002971"/>
              <a:gd name="connsiteY55" fmla="*/ 899885 h 1487714"/>
              <a:gd name="connsiteX56" fmla="*/ 1828800 w 2002971"/>
              <a:gd name="connsiteY56" fmla="*/ 878114 h 1487714"/>
              <a:gd name="connsiteX57" fmla="*/ 1850571 w 2002971"/>
              <a:gd name="connsiteY57" fmla="*/ 863600 h 1487714"/>
              <a:gd name="connsiteX58" fmla="*/ 1879600 w 2002971"/>
              <a:gd name="connsiteY58" fmla="*/ 834571 h 1487714"/>
              <a:gd name="connsiteX59" fmla="*/ 1901371 w 2002971"/>
              <a:gd name="connsiteY59" fmla="*/ 820057 h 1487714"/>
              <a:gd name="connsiteX60" fmla="*/ 1915885 w 2002971"/>
              <a:gd name="connsiteY60" fmla="*/ 798285 h 1487714"/>
              <a:gd name="connsiteX61" fmla="*/ 1952171 w 2002971"/>
              <a:gd name="connsiteY61" fmla="*/ 762000 h 1487714"/>
              <a:gd name="connsiteX62" fmla="*/ 1981200 w 2002971"/>
              <a:gd name="connsiteY62" fmla="*/ 718457 h 1487714"/>
              <a:gd name="connsiteX63" fmla="*/ 1995714 w 2002971"/>
              <a:gd name="connsiteY63" fmla="*/ 674914 h 1487714"/>
              <a:gd name="connsiteX64" fmla="*/ 2002971 w 2002971"/>
              <a:gd name="connsiteY64" fmla="*/ 653143 h 1487714"/>
              <a:gd name="connsiteX65" fmla="*/ 1995714 w 2002971"/>
              <a:gd name="connsiteY65" fmla="*/ 551543 h 1487714"/>
              <a:gd name="connsiteX66" fmla="*/ 1973942 w 2002971"/>
              <a:gd name="connsiteY66" fmla="*/ 478971 h 1487714"/>
              <a:gd name="connsiteX67" fmla="*/ 1966685 w 2002971"/>
              <a:gd name="connsiteY67" fmla="*/ 457200 h 1487714"/>
              <a:gd name="connsiteX68" fmla="*/ 1952171 w 2002971"/>
              <a:gd name="connsiteY68" fmla="*/ 435428 h 1487714"/>
              <a:gd name="connsiteX69" fmla="*/ 1937657 w 2002971"/>
              <a:gd name="connsiteY69" fmla="*/ 391885 h 1487714"/>
              <a:gd name="connsiteX70" fmla="*/ 1908628 w 2002971"/>
              <a:gd name="connsiteY70" fmla="*/ 355600 h 1487714"/>
              <a:gd name="connsiteX71" fmla="*/ 1879600 w 2002971"/>
              <a:gd name="connsiteY71" fmla="*/ 319314 h 1487714"/>
              <a:gd name="connsiteX72" fmla="*/ 1872342 w 2002971"/>
              <a:gd name="connsiteY72" fmla="*/ 297543 h 1487714"/>
              <a:gd name="connsiteX73" fmla="*/ 1857828 w 2002971"/>
              <a:gd name="connsiteY73" fmla="*/ 283028 h 1487714"/>
              <a:gd name="connsiteX74" fmla="*/ 1821542 w 2002971"/>
              <a:gd name="connsiteY74" fmla="*/ 246743 h 1487714"/>
              <a:gd name="connsiteX75" fmla="*/ 1785257 w 2002971"/>
              <a:gd name="connsiteY75" fmla="*/ 195943 h 1487714"/>
              <a:gd name="connsiteX76" fmla="*/ 1770742 w 2002971"/>
              <a:gd name="connsiteY76" fmla="*/ 181428 h 1487714"/>
              <a:gd name="connsiteX77" fmla="*/ 1727200 w 2002971"/>
              <a:gd name="connsiteY77" fmla="*/ 152400 h 1487714"/>
              <a:gd name="connsiteX78" fmla="*/ 1712685 w 2002971"/>
              <a:gd name="connsiteY78" fmla="*/ 137885 h 1487714"/>
              <a:gd name="connsiteX79" fmla="*/ 1669142 w 2002971"/>
              <a:gd name="connsiteY79" fmla="*/ 123371 h 1487714"/>
              <a:gd name="connsiteX80" fmla="*/ 1618342 w 2002971"/>
              <a:gd name="connsiteY80" fmla="*/ 101600 h 1487714"/>
              <a:gd name="connsiteX81" fmla="*/ 1596571 w 2002971"/>
              <a:gd name="connsiteY81" fmla="*/ 87085 h 1487714"/>
              <a:gd name="connsiteX82" fmla="*/ 1524000 w 2002971"/>
              <a:gd name="connsiteY82" fmla="*/ 65314 h 1487714"/>
              <a:gd name="connsiteX83" fmla="*/ 1502228 w 2002971"/>
              <a:gd name="connsiteY83" fmla="*/ 58057 h 1487714"/>
              <a:gd name="connsiteX84" fmla="*/ 1473200 w 2002971"/>
              <a:gd name="connsiteY84" fmla="*/ 50800 h 1487714"/>
              <a:gd name="connsiteX85" fmla="*/ 1393371 w 2002971"/>
              <a:gd name="connsiteY85" fmla="*/ 29028 h 1487714"/>
              <a:gd name="connsiteX86" fmla="*/ 1248228 w 2002971"/>
              <a:gd name="connsiteY86" fmla="*/ 7257 h 1487714"/>
              <a:gd name="connsiteX87" fmla="*/ 1161142 w 2002971"/>
              <a:gd name="connsiteY87" fmla="*/ 0 h 1487714"/>
              <a:gd name="connsiteX88" fmla="*/ 1023257 w 2002971"/>
              <a:gd name="connsiteY88" fmla="*/ 14514 h 1487714"/>
              <a:gd name="connsiteX89" fmla="*/ 1001485 w 2002971"/>
              <a:gd name="connsiteY89" fmla="*/ 21771 h 1487714"/>
              <a:gd name="connsiteX90" fmla="*/ 979714 w 2002971"/>
              <a:gd name="connsiteY90" fmla="*/ 36285 h 1487714"/>
              <a:gd name="connsiteX91" fmla="*/ 965200 w 2002971"/>
              <a:gd name="connsiteY91" fmla="*/ 50800 h 1487714"/>
              <a:gd name="connsiteX92" fmla="*/ 943428 w 2002971"/>
              <a:gd name="connsiteY92" fmla="*/ 58057 h 1487714"/>
              <a:gd name="connsiteX93" fmla="*/ 921657 w 2002971"/>
              <a:gd name="connsiteY93" fmla="*/ 79828 h 1487714"/>
              <a:gd name="connsiteX94" fmla="*/ 899885 w 2002971"/>
              <a:gd name="connsiteY94" fmla="*/ 94343 h 1487714"/>
              <a:gd name="connsiteX95" fmla="*/ 863600 w 2002971"/>
              <a:gd name="connsiteY95" fmla="*/ 130628 h 1487714"/>
              <a:gd name="connsiteX96" fmla="*/ 849085 w 2002971"/>
              <a:gd name="connsiteY96" fmla="*/ 152400 h 1487714"/>
              <a:gd name="connsiteX97" fmla="*/ 841828 w 2002971"/>
              <a:gd name="connsiteY97" fmla="*/ 174171 h 1487714"/>
              <a:gd name="connsiteX98" fmla="*/ 820057 w 2002971"/>
              <a:gd name="connsiteY98" fmla="*/ 195943 h 1487714"/>
              <a:gd name="connsiteX99" fmla="*/ 805542 w 2002971"/>
              <a:gd name="connsiteY99" fmla="*/ 239485 h 1487714"/>
              <a:gd name="connsiteX100" fmla="*/ 791028 w 2002971"/>
              <a:gd name="connsiteY100" fmla="*/ 261257 h 1487714"/>
              <a:gd name="connsiteX101" fmla="*/ 776514 w 2002971"/>
              <a:gd name="connsiteY101" fmla="*/ 304800 h 1487714"/>
              <a:gd name="connsiteX102" fmla="*/ 754742 w 2002971"/>
              <a:gd name="connsiteY102" fmla="*/ 348343 h 1487714"/>
              <a:gd name="connsiteX103" fmla="*/ 740228 w 2002971"/>
              <a:gd name="connsiteY103" fmla="*/ 370114 h 1487714"/>
              <a:gd name="connsiteX104" fmla="*/ 725714 w 2002971"/>
              <a:gd name="connsiteY104" fmla="*/ 413657 h 1487714"/>
              <a:gd name="connsiteX105" fmla="*/ 718457 w 2002971"/>
              <a:gd name="connsiteY105" fmla="*/ 435428 h 1487714"/>
              <a:gd name="connsiteX106" fmla="*/ 703942 w 2002971"/>
              <a:gd name="connsiteY106" fmla="*/ 457200 h 1487714"/>
              <a:gd name="connsiteX107" fmla="*/ 696685 w 2002971"/>
              <a:gd name="connsiteY107" fmla="*/ 478971 h 1487714"/>
              <a:gd name="connsiteX108" fmla="*/ 667657 w 2002971"/>
              <a:gd name="connsiteY108" fmla="*/ 522514 h 1487714"/>
              <a:gd name="connsiteX109" fmla="*/ 645885 w 2002971"/>
              <a:gd name="connsiteY109" fmla="*/ 566057 h 1487714"/>
              <a:gd name="connsiteX110" fmla="*/ 609600 w 2002971"/>
              <a:gd name="connsiteY110" fmla="*/ 631371 h 1487714"/>
              <a:gd name="connsiteX111" fmla="*/ 580571 w 2002971"/>
              <a:gd name="connsiteY111" fmla="*/ 674914 h 1487714"/>
              <a:gd name="connsiteX112" fmla="*/ 566057 w 2002971"/>
              <a:gd name="connsiteY112" fmla="*/ 696685 h 1487714"/>
              <a:gd name="connsiteX113" fmla="*/ 551542 w 2002971"/>
              <a:gd name="connsiteY113" fmla="*/ 711200 h 1487714"/>
              <a:gd name="connsiteX114" fmla="*/ 515257 w 2002971"/>
              <a:gd name="connsiteY114" fmla="*/ 776514 h 1487714"/>
              <a:gd name="connsiteX115" fmla="*/ 493485 w 2002971"/>
              <a:gd name="connsiteY115" fmla="*/ 791028 h 1487714"/>
              <a:gd name="connsiteX116" fmla="*/ 464457 w 2002971"/>
              <a:gd name="connsiteY116" fmla="*/ 834571 h 1487714"/>
              <a:gd name="connsiteX117" fmla="*/ 435428 w 2002971"/>
              <a:gd name="connsiteY117" fmla="*/ 863600 h 1487714"/>
              <a:gd name="connsiteX118" fmla="*/ 406400 w 2002971"/>
              <a:gd name="connsiteY118" fmla="*/ 892628 h 148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2002971" h="1487714">
                <a:moveTo>
                  <a:pt x="406400" y="892628"/>
                </a:moveTo>
                <a:cubicBezTo>
                  <a:pt x="396724" y="905933"/>
                  <a:pt x="388189" y="927200"/>
                  <a:pt x="377371" y="943428"/>
                </a:cubicBezTo>
                <a:cubicBezTo>
                  <a:pt x="373576" y="949121"/>
                  <a:pt x="367131" y="952600"/>
                  <a:pt x="362857" y="957943"/>
                </a:cubicBezTo>
                <a:cubicBezTo>
                  <a:pt x="357408" y="964754"/>
                  <a:pt x="354906" y="973971"/>
                  <a:pt x="348342" y="979714"/>
                </a:cubicBezTo>
                <a:cubicBezTo>
                  <a:pt x="317627" y="1006589"/>
                  <a:pt x="312932" y="1006032"/>
                  <a:pt x="283028" y="1016000"/>
                </a:cubicBezTo>
                <a:cubicBezTo>
                  <a:pt x="275771" y="1020838"/>
                  <a:pt x="269058" y="1026614"/>
                  <a:pt x="261257" y="1030514"/>
                </a:cubicBezTo>
                <a:cubicBezTo>
                  <a:pt x="254415" y="1033935"/>
                  <a:pt x="246172" y="1034056"/>
                  <a:pt x="239485" y="1037771"/>
                </a:cubicBezTo>
                <a:cubicBezTo>
                  <a:pt x="224236" y="1046243"/>
                  <a:pt x="212491" y="1061284"/>
                  <a:pt x="195942" y="1066800"/>
                </a:cubicBezTo>
                <a:cubicBezTo>
                  <a:pt x="144885" y="1083819"/>
                  <a:pt x="207915" y="1061669"/>
                  <a:pt x="145142" y="1088571"/>
                </a:cubicBezTo>
                <a:cubicBezTo>
                  <a:pt x="138111" y="1091584"/>
                  <a:pt x="130628" y="1093409"/>
                  <a:pt x="123371" y="1095828"/>
                </a:cubicBezTo>
                <a:cubicBezTo>
                  <a:pt x="88871" y="1118830"/>
                  <a:pt x="109874" y="1107585"/>
                  <a:pt x="58057" y="1124857"/>
                </a:cubicBezTo>
                <a:lnTo>
                  <a:pt x="36285" y="1132114"/>
                </a:lnTo>
                <a:cubicBezTo>
                  <a:pt x="29028" y="1136952"/>
                  <a:pt x="19137" y="1139232"/>
                  <a:pt x="14514" y="1146628"/>
                </a:cubicBezTo>
                <a:cubicBezTo>
                  <a:pt x="6405" y="1159602"/>
                  <a:pt x="0" y="1190171"/>
                  <a:pt x="0" y="1190171"/>
                </a:cubicBezTo>
                <a:cubicBezTo>
                  <a:pt x="2419" y="1228876"/>
                  <a:pt x="2017" y="1267860"/>
                  <a:pt x="7257" y="1306285"/>
                </a:cubicBezTo>
                <a:cubicBezTo>
                  <a:pt x="9324" y="1321444"/>
                  <a:pt x="16933" y="1335314"/>
                  <a:pt x="21771" y="1349828"/>
                </a:cubicBezTo>
                <a:lnTo>
                  <a:pt x="36285" y="1393371"/>
                </a:lnTo>
                <a:cubicBezTo>
                  <a:pt x="41123" y="1398209"/>
                  <a:pt x="46526" y="1402542"/>
                  <a:pt x="50800" y="1407885"/>
                </a:cubicBezTo>
                <a:cubicBezTo>
                  <a:pt x="56249" y="1414696"/>
                  <a:pt x="59147" y="1423489"/>
                  <a:pt x="65314" y="1429657"/>
                </a:cubicBezTo>
                <a:cubicBezTo>
                  <a:pt x="71481" y="1435824"/>
                  <a:pt x="80274" y="1438723"/>
                  <a:pt x="87085" y="1444171"/>
                </a:cubicBezTo>
                <a:cubicBezTo>
                  <a:pt x="92428" y="1448445"/>
                  <a:pt x="95311" y="1455990"/>
                  <a:pt x="101600" y="1458685"/>
                </a:cubicBezTo>
                <a:cubicBezTo>
                  <a:pt x="112937" y="1463544"/>
                  <a:pt x="125919" y="1462951"/>
                  <a:pt x="137885" y="1465943"/>
                </a:cubicBezTo>
                <a:cubicBezTo>
                  <a:pt x="145306" y="1467798"/>
                  <a:pt x="152156" y="1471700"/>
                  <a:pt x="159657" y="1473200"/>
                </a:cubicBezTo>
                <a:cubicBezTo>
                  <a:pt x="196443" y="1480557"/>
                  <a:pt x="256629" y="1484654"/>
                  <a:pt x="290285" y="1487714"/>
                </a:cubicBezTo>
                <a:lnTo>
                  <a:pt x="660400" y="1480457"/>
                </a:lnTo>
                <a:cubicBezTo>
                  <a:pt x="672727" y="1480017"/>
                  <a:pt x="684549" y="1475406"/>
                  <a:pt x="696685" y="1473200"/>
                </a:cubicBezTo>
                <a:cubicBezTo>
                  <a:pt x="711162" y="1470568"/>
                  <a:pt x="725799" y="1468829"/>
                  <a:pt x="740228" y="1465943"/>
                </a:cubicBezTo>
                <a:cubicBezTo>
                  <a:pt x="778036" y="1458381"/>
                  <a:pt x="758753" y="1460649"/>
                  <a:pt x="791028" y="1451428"/>
                </a:cubicBezTo>
                <a:cubicBezTo>
                  <a:pt x="800618" y="1448688"/>
                  <a:pt x="810381" y="1446590"/>
                  <a:pt x="820057" y="1444171"/>
                </a:cubicBezTo>
                <a:cubicBezTo>
                  <a:pt x="827314" y="1439333"/>
                  <a:pt x="833858" y="1433199"/>
                  <a:pt x="841828" y="1429657"/>
                </a:cubicBezTo>
                <a:cubicBezTo>
                  <a:pt x="855809" y="1423443"/>
                  <a:pt x="885371" y="1415143"/>
                  <a:pt x="885371" y="1415143"/>
                </a:cubicBezTo>
                <a:cubicBezTo>
                  <a:pt x="892628" y="1410305"/>
                  <a:pt x="898975" y="1403691"/>
                  <a:pt x="907142" y="1400628"/>
                </a:cubicBezTo>
                <a:cubicBezTo>
                  <a:pt x="918691" y="1396297"/>
                  <a:pt x="931461" y="1396363"/>
                  <a:pt x="943428" y="1393371"/>
                </a:cubicBezTo>
                <a:cubicBezTo>
                  <a:pt x="950849" y="1391516"/>
                  <a:pt x="957943" y="1388533"/>
                  <a:pt x="965200" y="1386114"/>
                </a:cubicBezTo>
                <a:cubicBezTo>
                  <a:pt x="972457" y="1381276"/>
                  <a:pt x="979170" y="1375501"/>
                  <a:pt x="986971" y="1371600"/>
                </a:cubicBezTo>
                <a:cubicBezTo>
                  <a:pt x="1023474" y="1353348"/>
                  <a:pt x="1006520" y="1381079"/>
                  <a:pt x="1052285" y="1335314"/>
                </a:cubicBezTo>
                <a:cubicBezTo>
                  <a:pt x="1061961" y="1325638"/>
                  <a:pt x="1069928" y="1313876"/>
                  <a:pt x="1081314" y="1306285"/>
                </a:cubicBezTo>
                <a:lnTo>
                  <a:pt x="1168400" y="1248228"/>
                </a:lnTo>
                <a:lnTo>
                  <a:pt x="1190171" y="1233714"/>
                </a:lnTo>
                <a:cubicBezTo>
                  <a:pt x="1197428" y="1228876"/>
                  <a:pt x="1205775" y="1225367"/>
                  <a:pt x="1211942" y="1219200"/>
                </a:cubicBezTo>
                <a:cubicBezTo>
                  <a:pt x="1224006" y="1207136"/>
                  <a:pt x="1231750" y="1197495"/>
                  <a:pt x="1248228" y="1190171"/>
                </a:cubicBezTo>
                <a:cubicBezTo>
                  <a:pt x="1262209" y="1183957"/>
                  <a:pt x="1279041" y="1184144"/>
                  <a:pt x="1291771" y="1175657"/>
                </a:cubicBezTo>
                <a:cubicBezTo>
                  <a:pt x="1299028" y="1170819"/>
                  <a:pt x="1305345" y="1164124"/>
                  <a:pt x="1313542" y="1161143"/>
                </a:cubicBezTo>
                <a:cubicBezTo>
                  <a:pt x="1368292" y="1141234"/>
                  <a:pt x="1361483" y="1152026"/>
                  <a:pt x="1407885" y="1139371"/>
                </a:cubicBezTo>
                <a:cubicBezTo>
                  <a:pt x="1422645" y="1135346"/>
                  <a:pt x="1436914" y="1129695"/>
                  <a:pt x="1451428" y="1124857"/>
                </a:cubicBezTo>
                <a:lnTo>
                  <a:pt x="1473200" y="1117600"/>
                </a:lnTo>
                <a:cubicBezTo>
                  <a:pt x="1535579" y="1076011"/>
                  <a:pt x="1456664" y="1125867"/>
                  <a:pt x="1516742" y="1095828"/>
                </a:cubicBezTo>
                <a:cubicBezTo>
                  <a:pt x="1524543" y="1091927"/>
                  <a:pt x="1530713" y="1085215"/>
                  <a:pt x="1538514" y="1081314"/>
                </a:cubicBezTo>
                <a:cubicBezTo>
                  <a:pt x="1545356" y="1077893"/>
                  <a:pt x="1553443" y="1077478"/>
                  <a:pt x="1560285" y="1074057"/>
                </a:cubicBezTo>
                <a:cubicBezTo>
                  <a:pt x="1568086" y="1070156"/>
                  <a:pt x="1574256" y="1063444"/>
                  <a:pt x="1582057" y="1059543"/>
                </a:cubicBezTo>
                <a:cubicBezTo>
                  <a:pt x="1588899" y="1056122"/>
                  <a:pt x="1596797" y="1055298"/>
                  <a:pt x="1603828" y="1052285"/>
                </a:cubicBezTo>
                <a:cubicBezTo>
                  <a:pt x="1629613" y="1041234"/>
                  <a:pt x="1632760" y="1037836"/>
                  <a:pt x="1654628" y="1023257"/>
                </a:cubicBezTo>
                <a:cubicBezTo>
                  <a:pt x="1683240" y="980337"/>
                  <a:pt x="1651297" y="1020452"/>
                  <a:pt x="1698171" y="986971"/>
                </a:cubicBezTo>
                <a:cubicBezTo>
                  <a:pt x="1758216" y="944083"/>
                  <a:pt x="1684116" y="983599"/>
                  <a:pt x="1741714" y="950685"/>
                </a:cubicBezTo>
                <a:cubicBezTo>
                  <a:pt x="1751107" y="945318"/>
                  <a:pt x="1762203" y="942813"/>
                  <a:pt x="1770742" y="936171"/>
                </a:cubicBezTo>
                <a:cubicBezTo>
                  <a:pt x="1784244" y="925669"/>
                  <a:pt x="1794933" y="911980"/>
                  <a:pt x="1807028" y="899885"/>
                </a:cubicBezTo>
                <a:cubicBezTo>
                  <a:pt x="1814285" y="892628"/>
                  <a:pt x="1820261" y="883807"/>
                  <a:pt x="1828800" y="878114"/>
                </a:cubicBezTo>
                <a:cubicBezTo>
                  <a:pt x="1836057" y="873276"/>
                  <a:pt x="1843949" y="869276"/>
                  <a:pt x="1850571" y="863600"/>
                </a:cubicBezTo>
                <a:cubicBezTo>
                  <a:pt x="1860961" y="854694"/>
                  <a:pt x="1868214" y="842162"/>
                  <a:pt x="1879600" y="834571"/>
                </a:cubicBezTo>
                <a:lnTo>
                  <a:pt x="1901371" y="820057"/>
                </a:lnTo>
                <a:cubicBezTo>
                  <a:pt x="1906209" y="812800"/>
                  <a:pt x="1910141" y="804849"/>
                  <a:pt x="1915885" y="798285"/>
                </a:cubicBezTo>
                <a:cubicBezTo>
                  <a:pt x="1927149" y="785412"/>
                  <a:pt x="1942683" y="776232"/>
                  <a:pt x="1952171" y="762000"/>
                </a:cubicBezTo>
                <a:lnTo>
                  <a:pt x="1981200" y="718457"/>
                </a:lnTo>
                <a:lnTo>
                  <a:pt x="1995714" y="674914"/>
                </a:lnTo>
                <a:lnTo>
                  <a:pt x="2002971" y="653143"/>
                </a:lnTo>
                <a:cubicBezTo>
                  <a:pt x="2000552" y="619276"/>
                  <a:pt x="1999463" y="585288"/>
                  <a:pt x="1995714" y="551543"/>
                </a:cubicBezTo>
                <a:cubicBezTo>
                  <a:pt x="1993886" y="535088"/>
                  <a:pt x="1977592" y="489922"/>
                  <a:pt x="1973942" y="478971"/>
                </a:cubicBezTo>
                <a:cubicBezTo>
                  <a:pt x="1971523" y="471714"/>
                  <a:pt x="1970928" y="463565"/>
                  <a:pt x="1966685" y="457200"/>
                </a:cubicBezTo>
                <a:cubicBezTo>
                  <a:pt x="1961847" y="449943"/>
                  <a:pt x="1955713" y="443398"/>
                  <a:pt x="1952171" y="435428"/>
                </a:cubicBezTo>
                <a:cubicBezTo>
                  <a:pt x="1945957" y="421447"/>
                  <a:pt x="1948476" y="402703"/>
                  <a:pt x="1937657" y="391885"/>
                </a:cubicBezTo>
                <a:cubicBezTo>
                  <a:pt x="1916975" y="371204"/>
                  <a:pt x="1926937" y="383064"/>
                  <a:pt x="1908628" y="355600"/>
                </a:cubicBezTo>
                <a:cubicBezTo>
                  <a:pt x="1890388" y="300879"/>
                  <a:pt x="1917113" y="366204"/>
                  <a:pt x="1879600" y="319314"/>
                </a:cubicBezTo>
                <a:cubicBezTo>
                  <a:pt x="1874821" y="313341"/>
                  <a:pt x="1876278" y="304102"/>
                  <a:pt x="1872342" y="297543"/>
                </a:cubicBezTo>
                <a:cubicBezTo>
                  <a:pt x="1868822" y="291676"/>
                  <a:pt x="1862102" y="288371"/>
                  <a:pt x="1857828" y="283028"/>
                </a:cubicBezTo>
                <a:cubicBezTo>
                  <a:pt x="1830184" y="248472"/>
                  <a:pt x="1858863" y="271623"/>
                  <a:pt x="1821542" y="246743"/>
                </a:cubicBezTo>
                <a:cubicBezTo>
                  <a:pt x="1808972" y="227888"/>
                  <a:pt x="1800262" y="213949"/>
                  <a:pt x="1785257" y="195943"/>
                </a:cubicBezTo>
                <a:cubicBezTo>
                  <a:pt x="1780877" y="190687"/>
                  <a:pt x="1776216" y="185533"/>
                  <a:pt x="1770742" y="181428"/>
                </a:cubicBezTo>
                <a:cubicBezTo>
                  <a:pt x="1756787" y="170962"/>
                  <a:pt x="1739535" y="164735"/>
                  <a:pt x="1727200" y="152400"/>
                </a:cubicBezTo>
                <a:cubicBezTo>
                  <a:pt x="1722362" y="147562"/>
                  <a:pt x="1718805" y="140945"/>
                  <a:pt x="1712685" y="137885"/>
                </a:cubicBezTo>
                <a:cubicBezTo>
                  <a:pt x="1699001" y="131043"/>
                  <a:pt x="1682826" y="130213"/>
                  <a:pt x="1669142" y="123371"/>
                </a:cubicBezTo>
                <a:cubicBezTo>
                  <a:pt x="1633272" y="105436"/>
                  <a:pt x="1650377" y="112278"/>
                  <a:pt x="1618342" y="101600"/>
                </a:cubicBezTo>
                <a:cubicBezTo>
                  <a:pt x="1611085" y="96762"/>
                  <a:pt x="1604541" y="90627"/>
                  <a:pt x="1596571" y="87085"/>
                </a:cubicBezTo>
                <a:cubicBezTo>
                  <a:pt x="1565534" y="73290"/>
                  <a:pt x="1553550" y="73757"/>
                  <a:pt x="1524000" y="65314"/>
                </a:cubicBezTo>
                <a:cubicBezTo>
                  <a:pt x="1516644" y="63212"/>
                  <a:pt x="1509584" y="60159"/>
                  <a:pt x="1502228" y="58057"/>
                </a:cubicBezTo>
                <a:cubicBezTo>
                  <a:pt x="1492638" y="55317"/>
                  <a:pt x="1482790" y="53540"/>
                  <a:pt x="1473200" y="50800"/>
                </a:cubicBezTo>
                <a:cubicBezTo>
                  <a:pt x="1433809" y="39546"/>
                  <a:pt x="1455445" y="39373"/>
                  <a:pt x="1393371" y="29028"/>
                </a:cubicBezTo>
                <a:cubicBezTo>
                  <a:pt x="1351773" y="22095"/>
                  <a:pt x="1281418" y="10023"/>
                  <a:pt x="1248228" y="7257"/>
                </a:cubicBezTo>
                <a:lnTo>
                  <a:pt x="1161142" y="0"/>
                </a:lnTo>
                <a:cubicBezTo>
                  <a:pt x="1123434" y="3142"/>
                  <a:pt x="1063888" y="6388"/>
                  <a:pt x="1023257" y="14514"/>
                </a:cubicBezTo>
                <a:cubicBezTo>
                  <a:pt x="1015756" y="16014"/>
                  <a:pt x="1008742" y="19352"/>
                  <a:pt x="1001485" y="21771"/>
                </a:cubicBezTo>
                <a:cubicBezTo>
                  <a:pt x="994228" y="26609"/>
                  <a:pt x="986525" y="30836"/>
                  <a:pt x="979714" y="36285"/>
                </a:cubicBezTo>
                <a:cubicBezTo>
                  <a:pt x="974371" y="40559"/>
                  <a:pt x="971067" y="47280"/>
                  <a:pt x="965200" y="50800"/>
                </a:cubicBezTo>
                <a:cubicBezTo>
                  <a:pt x="958640" y="54736"/>
                  <a:pt x="950685" y="55638"/>
                  <a:pt x="943428" y="58057"/>
                </a:cubicBezTo>
                <a:cubicBezTo>
                  <a:pt x="936171" y="65314"/>
                  <a:pt x="929541" y="73258"/>
                  <a:pt x="921657" y="79828"/>
                </a:cubicBezTo>
                <a:cubicBezTo>
                  <a:pt x="914956" y="85412"/>
                  <a:pt x="906053" y="88175"/>
                  <a:pt x="899885" y="94343"/>
                </a:cubicBezTo>
                <a:cubicBezTo>
                  <a:pt x="851505" y="142723"/>
                  <a:pt x="921656" y="91924"/>
                  <a:pt x="863600" y="130628"/>
                </a:cubicBezTo>
                <a:cubicBezTo>
                  <a:pt x="858762" y="137885"/>
                  <a:pt x="852986" y="144599"/>
                  <a:pt x="849085" y="152400"/>
                </a:cubicBezTo>
                <a:cubicBezTo>
                  <a:pt x="845664" y="159242"/>
                  <a:pt x="846071" y="167806"/>
                  <a:pt x="841828" y="174171"/>
                </a:cubicBezTo>
                <a:cubicBezTo>
                  <a:pt x="836135" y="182711"/>
                  <a:pt x="827314" y="188686"/>
                  <a:pt x="820057" y="195943"/>
                </a:cubicBezTo>
                <a:cubicBezTo>
                  <a:pt x="815219" y="210457"/>
                  <a:pt x="814028" y="226755"/>
                  <a:pt x="805542" y="239485"/>
                </a:cubicBezTo>
                <a:cubicBezTo>
                  <a:pt x="800704" y="246742"/>
                  <a:pt x="794570" y="253287"/>
                  <a:pt x="791028" y="261257"/>
                </a:cubicBezTo>
                <a:cubicBezTo>
                  <a:pt x="784814" y="275238"/>
                  <a:pt x="785001" y="292070"/>
                  <a:pt x="776514" y="304800"/>
                </a:cubicBezTo>
                <a:cubicBezTo>
                  <a:pt x="734920" y="367191"/>
                  <a:pt x="784788" y="288252"/>
                  <a:pt x="754742" y="348343"/>
                </a:cubicBezTo>
                <a:cubicBezTo>
                  <a:pt x="750841" y="356144"/>
                  <a:pt x="743770" y="362144"/>
                  <a:pt x="740228" y="370114"/>
                </a:cubicBezTo>
                <a:cubicBezTo>
                  <a:pt x="734014" y="384095"/>
                  <a:pt x="730552" y="399143"/>
                  <a:pt x="725714" y="413657"/>
                </a:cubicBezTo>
                <a:cubicBezTo>
                  <a:pt x="723295" y="420914"/>
                  <a:pt x="722700" y="429063"/>
                  <a:pt x="718457" y="435428"/>
                </a:cubicBezTo>
                <a:lnTo>
                  <a:pt x="703942" y="457200"/>
                </a:lnTo>
                <a:cubicBezTo>
                  <a:pt x="701523" y="464457"/>
                  <a:pt x="700400" y="472284"/>
                  <a:pt x="696685" y="478971"/>
                </a:cubicBezTo>
                <a:cubicBezTo>
                  <a:pt x="688214" y="494220"/>
                  <a:pt x="673173" y="505965"/>
                  <a:pt x="667657" y="522514"/>
                </a:cubicBezTo>
                <a:cubicBezTo>
                  <a:pt x="657642" y="552560"/>
                  <a:pt x="664643" y="537920"/>
                  <a:pt x="645885" y="566057"/>
                </a:cubicBezTo>
                <a:cubicBezTo>
                  <a:pt x="633112" y="604376"/>
                  <a:pt x="642871" y="581465"/>
                  <a:pt x="609600" y="631371"/>
                </a:cubicBezTo>
                <a:lnTo>
                  <a:pt x="580571" y="674914"/>
                </a:lnTo>
                <a:cubicBezTo>
                  <a:pt x="575733" y="682171"/>
                  <a:pt x="572224" y="690518"/>
                  <a:pt x="566057" y="696685"/>
                </a:cubicBezTo>
                <a:lnTo>
                  <a:pt x="551542" y="711200"/>
                </a:lnTo>
                <a:cubicBezTo>
                  <a:pt x="543980" y="733886"/>
                  <a:pt x="536645" y="762256"/>
                  <a:pt x="515257" y="776514"/>
                </a:cubicBezTo>
                <a:lnTo>
                  <a:pt x="493485" y="791028"/>
                </a:lnTo>
                <a:cubicBezTo>
                  <a:pt x="483809" y="805542"/>
                  <a:pt x="476792" y="822236"/>
                  <a:pt x="464457" y="834571"/>
                </a:cubicBezTo>
                <a:lnTo>
                  <a:pt x="435428" y="863600"/>
                </a:lnTo>
                <a:cubicBezTo>
                  <a:pt x="426461" y="890502"/>
                  <a:pt x="416076" y="879323"/>
                  <a:pt x="406400" y="892628"/>
                </a:cubicBezTo>
                <a:close/>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1" name="Straight Arrow Connector 30">
            <a:extLst>
              <a:ext uri="{FF2B5EF4-FFF2-40B4-BE49-F238E27FC236}">
                <a16:creationId xmlns:a16="http://schemas.microsoft.com/office/drawing/2014/main" id="{A02EF4A4-C56B-0248-9A8B-3A25131ACA9C}"/>
              </a:ext>
            </a:extLst>
          </p:cNvPr>
          <p:cNvCxnSpPr>
            <a:cxnSpLocks/>
          </p:cNvCxnSpPr>
          <p:nvPr/>
        </p:nvCxnSpPr>
        <p:spPr>
          <a:xfrm flipH="1" flipV="1">
            <a:off x="4254956" y="3534226"/>
            <a:ext cx="1555455" cy="67191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6E97115-47D7-5940-8C18-A5634F8ABB3A}"/>
              </a:ext>
            </a:extLst>
          </p:cNvPr>
          <p:cNvCxnSpPr>
            <a:cxnSpLocks/>
            <a:endCxn id="30" idx="23"/>
          </p:cNvCxnSpPr>
          <p:nvPr/>
        </p:nvCxnSpPr>
        <p:spPr>
          <a:xfrm flipV="1">
            <a:off x="5897949" y="3534226"/>
            <a:ext cx="1073531" cy="67191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21">
            <a:extLst>
              <a:ext uri="{FF2B5EF4-FFF2-40B4-BE49-F238E27FC236}">
                <a16:creationId xmlns:a16="http://schemas.microsoft.com/office/drawing/2014/main" id="{60D67F85-70B9-394A-8CF5-492FF6BCB4D9}"/>
              </a:ext>
            </a:extLst>
          </p:cNvPr>
          <p:cNvSpPr>
            <a:spLocks noChangeArrowheads="1"/>
          </p:cNvSpPr>
          <p:nvPr/>
        </p:nvSpPr>
        <p:spPr bwMode="auto">
          <a:xfrm>
            <a:off x="3864829" y="4169797"/>
            <a:ext cx="379783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a:solidFill>
                  <a:schemeClr val="tx1"/>
                </a:solidFill>
              </a:rPr>
              <a:t>These 2 views explain jointly by 5 dimensions</a:t>
            </a:r>
            <a:br>
              <a:rPr lang="en-US" dirty="0">
                <a:solidFill>
                  <a:schemeClr val="tx1"/>
                </a:solidFill>
              </a:rPr>
            </a:br>
            <a:r>
              <a:rPr lang="en-US" b="1" dirty="0">
                <a:solidFill>
                  <a:schemeClr val="tx1"/>
                </a:solidFill>
              </a:rPr>
              <a:t>We need additional explanations here </a:t>
            </a:r>
            <a:r>
              <a:rPr lang="en-US" b="1" dirty="0">
                <a:solidFill>
                  <a:schemeClr val="tx1"/>
                </a:solidFill>
                <a:sym typeface="Wingdings" pitchFamily="2" charset="2"/>
              </a:rPr>
              <a:t></a:t>
            </a:r>
            <a:endParaRPr lang="en-US" b="1" dirty="0">
              <a:solidFill>
                <a:schemeClr val="tx1"/>
              </a:solidFill>
            </a:endParaRPr>
          </a:p>
        </p:txBody>
      </p:sp>
      <p:sp>
        <p:nvSpPr>
          <p:cNvPr id="39" name="Freeform 38">
            <a:extLst>
              <a:ext uri="{FF2B5EF4-FFF2-40B4-BE49-F238E27FC236}">
                <a16:creationId xmlns:a16="http://schemas.microsoft.com/office/drawing/2014/main" id="{C58C26A6-25DF-0A4E-8399-0695702F91FD}"/>
              </a:ext>
            </a:extLst>
          </p:cNvPr>
          <p:cNvSpPr/>
          <p:nvPr/>
        </p:nvSpPr>
        <p:spPr>
          <a:xfrm>
            <a:off x="3102703" y="1969612"/>
            <a:ext cx="1106439" cy="1197224"/>
          </a:xfrm>
          <a:custGeom>
            <a:avLst/>
            <a:gdLst>
              <a:gd name="connsiteX0" fmla="*/ 304800 w 1415143"/>
              <a:gd name="connsiteY0" fmla="*/ 566057 h 1531257"/>
              <a:gd name="connsiteX1" fmla="*/ 275772 w 1415143"/>
              <a:gd name="connsiteY1" fmla="*/ 616857 h 1531257"/>
              <a:gd name="connsiteX2" fmla="*/ 239486 w 1415143"/>
              <a:gd name="connsiteY2" fmla="*/ 653142 h 1531257"/>
              <a:gd name="connsiteX3" fmla="*/ 210457 w 1415143"/>
              <a:gd name="connsiteY3" fmla="*/ 689428 h 1531257"/>
              <a:gd name="connsiteX4" fmla="*/ 174172 w 1415143"/>
              <a:gd name="connsiteY4" fmla="*/ 718457 h 1531257"/>
              <a:gd name="connsiteX5" fmla="*/ 166915 w 1415143"/>
              <a:gd name="connsiteY5" fmla="*/ 740228 h 1531257"/>
              <a:gd name="connsiteX6" fmla="*/ 152400 w 1415143"/>
              <a:gd name="connsiteY6" fmla="*/ 754742 h 1531257"/>
              <a:gd name="connsiteX7" fmla="*/ 137886 w 1415143"/>
              <a:gd name="connsiteY7" fmla="*/ 776514 h 1531257"/>
              <a:gd name="connsiteX8" fmla="*/ 116115 w 1415143"/>
              <a:gd name="connsiteY8" fmla="*/ 827314 h 1531257"/>
              <a:gd name="connsiteX9" fmla="*/ 101600 w 1415143"/>
              <a:gd name="connsiteY9" fmla="*/ 870857 h 1531257"/>
              <a:gd name="connsiteX10" fmla="*/ 72572 w 1415143"/>
              <a:gd name="connsiteY10" fmla="*/ 914400 h 1531257"/>
              <a:gd name="connsiteX11" fmla="*/ 50800 w 1415143"/>
              <a:gd name="connsiteY11" fmla="*/ 950685 h 1531257"/>
              <a:gd name="connsiteX12" fmla="*/ 36286 w 1415143"/>
              <a:gd name="connsiteY12" fmla="*/ 1001485 h 1531257"/>
              <a:gd name="connsiteX13" fmla="*/ 21772 w 1415143"/>
              <a:gd name="connsiteY13" fmla="*/ 1045028 h 1531257"/>
              <a:gd name="connsiteX14" fmla="*/ 14515 w 1415143"/>
              <a:gd name="connsiteY14" fmla="*/ 1066800 h 1531257"/>
              <a:gd name="connsiteX15" fmla="*/ 7257 w 1415143"/>
              <a:gd name="connsiteY15" fmla="*/ 1088571 h 1531257"/>
              <a:gd name="connsiteX16" fmla="*/ 0 w 1415143"/>
              <a:gd name="connsiteY16" fmla="*/ 1153885 h 1531257"/>
              <a:gd name="connsiteX17" fmla="*/ 7257 w 1415143"/>
              <a:gd name="connsiteY17" fmla="*/ 1197428 h 1531257"/>
              <a:gd name="connsiteX18" fmla="*/ 14515 w 1415143"/>
              <a:gd name="connsiteY18" fmla="*/ 1284514 h 1531257"/>
              <a:gd name="connsiteX19" fmla="*/ 36286 w 1415143"/>
              <a:gd name="connsiteY19" fmla="*/ 1357085 h 1531257"/>
              <a:gd name="connsiteX20" fmla="*/ 50800 w 1415143"/>
              <a:gd name="connsiteY20" fmla="*/ 1407885 h 1531257"/>
              <a:gd name="connsiteX21" fmla="*/ 65315 w 1415143"/>
              <a:gd name="connsiteY21" fmla="*/ 1422400 h 1531257"/>
              <a:gd name="connsiteX22" fmla="*/ 108857 w 1415143"/>
              <a:gd name="connsiteY22" fmla="*/ 1480457 h 1531257"/>
              <a:gd name="connsiteX23" fmla="*/ 174172 w 1415143"/>
              <a:gd name="connsiteY23" fmla="*/ 1509485 h 1531257"/>
              <a:gd name="connsiteX24" fmla="*/ 195943 w 1415143"/>
              <a:gd name="connsiteY24" fmla="*/ 1516742 h 1531257"/>
              <a:gd name="connsiteX25" fmla="*/ 217715 w 1415143"/>
              <a:gd name="connsiteY25" fmla="*/ 1524000 h 1531257"/>
              <a:gd name="connsiteX26" fmla="*/ 246743 w 1415143"/>
              <a:gd name="connsiteY26" fmla="*/ 1531257 h 1531257"/>
              <a:gd name="connsiteX27" fmla="*/ 362857 w 1415143"/>
              <a:gd name="connsiteY27" fmla="*/ 1524000 h 1531257"/>
              <a:gd name="connsiteX28" fmla="*/ 486229 w 1415143"/>
              <a:gd name="connsiteY28" fmla="*/ 1509485 h 1531257"/>
              <a:gd name="connsiteX29" fmla="*/ 515257 w 1415143"/>
              <a:gd name="connsiteY29" fmla="*/ 1502228 h 1531257"/>
              <a:gd name="connsiteX30" fmla="*/ 580572 w 1415143"/>
              <a:gd name="connsiteY30" fmla="*/ 1465942 h 1531257"/>
              <a:gd name="connsiteX31" fmla="*/ 602343 w 1415143"/>
              <a:gd name="connsiteY31" fmla="*/ 1444171 h 1531257"/>
              <a:gd name="connsiteX32" fmla="*/ 645886 w 1415143"/>
              <a:gd name="connsiteY32" fmla="*/ 1415142 h 1531257"/>
              <a:gd name="connsiteX33" fmla="*/ 682172 w 1415143"/>
              <a:gd name="connsiteY33" fmla="*/ 1378857 h 1531257"/>
              <a:gd name="connsiteX34" fmla="*/ 696686 w 1415143"/>
              <a:gd name="connsiteY34" fmla="*/ 1364342 h 1531257"/>
              <a:gd name="connsiteX35" fmla="*/ 703943 w 1415143"/>
              <a:gd name="connsiteY35" fmla="*/ 1342571 h 1531257"/>
              <a:gd name="connsiteX36" fmla="*/ 732972 w 1415143"/>
              <a:gd name="connsiteY36" fmla="*/ 1306285 h 1531257"/>
              <a:gd name="connsiteX37" fmla="*/ 740229 w 1415143"/>
              <a:gd name="connsiteY37" fmla="*/ 1284514 h 1531257"/>
              <a:gd name="connsiteX38" fmla="*/ 776515 w 1415143"/>
              <a:gd name="connsiteY38" fmla="*/ 1240971 h 1531257"/>
              <a:gd name="connsiteX39" fmla="*/ 783772 w 1415143"/>
              <a:gd name="connsiteY39" fmla="*/ 1219200 h 1531257"/>
              <a:gd name="connsiteX40" fmla="*/ 820057 w 1415143"/>
              <a:gd name="connsiteY40" fmla="*/ 1190171 h 1531257"/>
              <a:gd name="connsiteX41" fmla="*/ 856343 w 1415143"/>
              <a:gd name="connsiteY41" fmla="*/ 1168400 h 1531257"/>
              <a:gd name="connsiteX42" fmla="*/ 878115 w 1415143"/>
              <a:gd name="connsiteY42" fmla="*/ 1153885 h 1531257"/>
              <a:gd name="connsiteX43" fmla="*/ 899886 w 1415143"/>
              <a:gd name="connsiteY43" fmla="*/ 1146628 h 1531257"/>
              <a:gd name="connsiteX44" fmla="*/ 943429 w 1415143"/>
              <a:gd name="connsiteY44" fmla="*/ 1117600 h 1531257"/>
              <a:gd name="connsiteX45" fmla="*/ 965200 w 1415143"/>
              <a:gd name="connsiteY45" fmla="*/ 1103085 h 1531257"/>
              <a:gd name="connsiteX46" fmla="*/ 1001486 w 1415143"/>
              <a:gd name="connsiteY46" fmla="*/ 1066800 h 1531257"/>
              <a:gd name="connsiteX47" fmla="*/ 1016000 w 1415143"/>
              <a:gd name="connsiteY47" fmla="*/ 1045028 h 1531257"/>
              <a:gd name="connsiteX48" fmla="*/ 1023257 w 1415143"/>
              <a:gd name="connsiteY48" fmla="*/ 1023257 h 1531257"/>
              <a:gd name="connsiteX49" fmla="*/ 1037772 w 1415143"/>
              <a:gd name="connsiteY49" fmla="*/ 1008742 h 1531257"/>
              <a:gd name="connsiteX50" fmla="*/ 1066800 w 1415143"/>
              <a:gd name="connsiteY50" fmla="*/ 950685 h 1531257"/>
              <a:gd name="connsiteX51" fmla="*/ 1074057 w 1415143"/>
              <a:gd name="connsiteY51" fmla="*/ 928914 h 1531257"/>
              <a:gd name="connsiteX52" fmla="*/ 1103086 w 1415143"/>
              <a:gd name="connsiteY52" fmla="*/ 899885 h 1531257"/>
              <a:gd name="connsiteX53" fmla="*/ 1124857 w 1415143"/>
              <a:gd name="connsiteY53" fmla="*/ 878114 h 1531257"/>
              <a:gd name="connsiteX54" fmla="*/ 1139372 w 1415143"/>
              <a:gd name="connsiteY54" fmla="*/ 863600 h 1531257"/>
              <a:gd name="connsiteX55" fmla="*/ 1153886 w 1415143"/>
              <a:gd name="connsiteY55" fmla="*/ 849085 h 1531257"/>
              <a:gd name="connsiteX56" fmla="*/ 1161143 w 1415143"/>
              <a:gd name="connsiteY56" fmla="*/ 827314 h 1531257"/>
              <a:gd name="connsiteX57" fmla="*/ 1190172 w 1415143"/>
              <a:gd name="connsiteY57" fmla="*/ 791028 h 1531257"/>
              <a:gd name="connsiteX58" fmla="*/ 1211943 w 1415143"/>
              <a:gd name="connsiteY58" fmla="*/ 754742 h 1531257"/>
              <a:gd name="connsiteX59" fmla="*/ 1219200 w 1415143"/>
              <a:gd name="connsiteY59" fmla="*/ 732971 h 1531257"/>
              <a:gd name="connsiteX60" fmla="*/ 1248229 w 1415143"/>
              <a:gd name="connsiteY60" fmla="*/ 703942 h 1531257"/>
              <a:gd name="connsiteX61" fmla="*/ 1262743 w 1415143"/>
              <a:gd name="connsiteY61" fmla="*/ 660400 h 1531257"/>
              <a:gd name="connsiteX62" fmla="*/ 1277257 w 1415143"/>
              <a:gd name="connsiteY62" fmla="*/ 638628 h 1531257"/>
              <a:gd name="connsiteX63" fmla="*/ 1284515 w 1415143"/>
              <a:gd name="connsiteY63" fmla="*/ 616857 h 1531257"/>
              <a:gd name="connsiteX64" fmla="*/ 1320800 w 1415143"/>
              <a:gd name="connsiteY64" fmla="*/ 580571 h 1531257"/>
              <a:gd name="connsiteX65" fmla="*/ 1349829 w 1415143"/>
              <a:gd name="connsiteY65" fmla="*/ 544285 h 1531257"/>
              <a:gd name="connsiteX66" fmla="*/ 1371600 w 1415143"/>
              <a:gd name="connsiteY66" fmla="*/ 500742 h 1531257"/>
              <a:gd name="connsiteX67" fmla="*/ 1386115 w 1415143"/>
              <a:gd name="connsiteY67" fmla="*/ 457200 h 1531257"/>
              <a:gd name="connsiteX68" fmla="*/ 1400629 w 1415143"/>
              <a:gd name="connsiteY68" fmla="*/ 413657 h 1531257"/>
              <a:gd name="connsiteX69" fmla="*/ 1407886 w 1415143"/>
              <a:gd name="connsiteY69" fmla="*/ 391885 h 1531257"/>
              <a:gd name="connsiteX70" fmla="*/ 1415143 w 1415143"/>
              <a:gd name="connsiteY70" fmla="*/ 355600 h 1531257"/>
              <a:gd name="connsiteX71" fmla="*/ 1393372 w 1415143"/>
              <a:gd name="connsiteY71" fmla="*/ 159657 h 1531257"/>
              <a:gd name="connsiteX72" fmla="*/ 1386115 w 1415143"/>
              <a:gd name="connsiteY72" fmla="*/ 137885 h 1531257"/>
              <a:gd name="connsiteX73" fmla="*/ 1349829 w 1415143"/>
              <a:gd name="connsiteY73" fmla="*/ 101600 h 1531257"/>
              <a:gd name="connsiteX74" fmla="*/ 1335315 w 1415143"/>
              <a:gd name="connsiteY74" fmla="*/ 87085 h 1531257"/>
              <a:gd name="connsiteX75" fmla="*/ 1291772 w 1415143"/>
              <a:gd name="connsiteY75" fmla="*/ 72571 h 1531257"/>
              <a:gd name="connsiteX76" fmla="*/ 1248229 w 1415143"/>
              <a:gd name="connsiteY76" fmla="*/ 43542 h 1531257"/>
              <a:gd name="connsiteX77" fmla="*/ 1182915 w 1415143"/>
              <a:gd name="connsiteY77" fmla="*/ 21771 h 1531257"/>
              <a:gd name="connsiteX78" fmla="*/ 1161143 w 1415143"/>
              <a:gd name="connsiteY78" fmla="*/ 14514 h 1531257"/>
              <a:gd name="connsiteX79" fmla="*/ 1139372 w 1415143"/>
              <a:gd name="connsiteY79" fmla="*/ 7257 h 1531257"/>
              <a:gd name="connsiteX80" fmla="*/ 1074057 w 1415143"/>
              <a:gd name="connsiteY80" fmla="*/ 0 h 1531257"/>
              <a:gd name="connsiteX81" fmla="*/ 885372 w 1415143"/>
              <a:gd name="connsiteY81" fmla="*/ 14514 h 1531257"/>
              <a:gd name="connsiteX82" fmla="*/ 841829 w 1415143"/>
              <a:gd name="connsiteY82" fmla="*/ 29028 h 1531257"/>
              <a:gd name="connsiteX83" fmla="*/ 820057 w 1415143"/>
              <a:gd name="connsiteY83" fmla="*/ 36285 h 1531257"/>
              <a:gd name="connsiteX84" fmla="*/ 776515 w 1415143"/>
              <a:gd name="connsiteY84" fmla="*/ 50800 h 1531257"/>
              <a:gd name="connsiteX85" fmla="*/ 747486 w 1415143"/>
              <a:gd name="connsiteY85" fmla="*/ 65314 h 1531257"/>
              <a:gd name="connsiteX86" fmla="*/ 711200 w 1415143"/>
              <a:gd name="connsiteY86" fmla="*/ 94342 h 1531257"/>
              <a:gd name="connsiteX87" fmla="*/ 667657 w 1415143"/>
              <a:gd name="connsiteY87" fmla="*/ 123371 h 1531257"/>
              <a:gd name="connsiteX88" fmla="*/ 645886 w 1415143"/>
              <a:gd name="connsiteY88" fmla="*/ 137885 h 1531257"/>
              <a:gd name="connsiteX89" fmla="*/ 609600 w 1415143"/>
              <a:gd name="connsiteY89" fmla="*/ 174171 h 1531257"/>
              <a:gd name="connsiteX90" fmla="*/ 544286 w 1415143"/>
              <a:gd name="connsiteY90" fmla="*/ 232228 h 1531257"/>
              <a:gd name="connsiteX91" fmla="*/ 529772 w 1415143"/>
              <a:gd name="connsiteY91" fmla="*/ 254000 h 1531257"/>
              <a:gd name="connsiteX92" fmla="*/ 493486 w 1415143"/>
              <a:gd name="connsiteY92" fmla="*/ 290285 h 1531257"/>
              <a:gd name="connsiteX93" fmla="*/ 435429 w 1415143"/>
              <a:gd name="connsiteY93" fmla="*/ 377371 h 1531257"/>
              <a:gd name="connsiteX94" fmla="*/ 420915 w 1415143"/>
              <a:gd name="connsiteY94" fmla="*/ 399142 h 1531257"/>
              <a:gd name="connsiteX95" fmla="*/ 413657 w 1415143"/>
              <a:gd name="connsiteY95" fmla="*/ 420914 h 1531257"/>
              <a:gd name="connsiteX96" fmla="*/ 384629 w 1415143"/>
              <a:gd name="connsiteY96" fmla="*/ 457200 h 1531257"/>
              <a:gd name="connsiteX97" fmla="*/ 362857 w 1415143"/>
              <a:gd name="connsiteY97" fmla="*/ 493485 h 1531257"/>
              <a:gd name="connsiteX98" fmla="*/ 355600 w 1415143"/>
              <a:gd name="connsiteY98" fmla="*/ 515257 h 1531257"/>
              <a:gd name="connsiteX99" fmla="*/ 312057 w 1415143"/>
              <a:gd name="connsiteY99" fmla="*/ 573314 h 1531257"/>
              <a:gd name="connsiteX100" fmla="*/ 304800 w 1415143"/>
              <a:gd name="connsiteY100" fmla="*/ 566057 h 153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415143" h="1531257">
                <a:moveTo>
                  <a:pt x="304800" y="566057"/>
                </a:moveTo>
                <a:cubicBezTo>
                  <a:pt x="298752" y="573314"/>
                  <a:pt x="287474" y="601255"/>
                  <a:pt x="275772" y="616857"/>
                </a:cubicBezTo>
                <a:cubicBezTo>
                  <a:pt x="265509" y="630541"/>
                  <a:pt x="248974" y="638909"/>
                  <a:pt x="239486" y="653142"/>
                </a:cubicBezTo>
                <a:cubicBezTo>
                  <a:pt x="228707" y="669311"/>
                  <a:pt x="225232" y="677608"/>
                  <a:pt x="210457" y="689428"/>
                </a:cubicBezTo>
                <a:cubicBezTo>
                  <a:pt x="164695" y="726037"/>
                  <a:pt x="209208" y="683419"/>
                  <a:pt x="174172" y="718457"/>
                </a:cubicBezTo>
                <a:cubicBezTo>
                  <a:pt x="171753" y="725714"/>
                  <a:pt x="170851" y="733669"/>
                  <a:pt x="166915" y="740228"/>
                </a:cubicBezTo>
                <a:cubicBezTo>
                  <a:pt x="163395" y="746095"/>
                  <a:pt x="156674" y="749399"/>
                  <a:pt x="152400" y="754742"/>
                </a:cubicBezTo>
                <a:cubicBezTo>
                  <a:pt x="146951" y="761553"/>
                  <a:pt x="142724" y="769257"/>
                  <a:pt x="137886" y="776514"/>
                </a:cubicBezTo>
                <a:cubicBezTo>
                  <a:pt x="118690" y="853296"/>
                  <a:pt x="144752" y="762882"/>
                  <a:pt x="116115" y="827314"/>
                </a:cubicBezTo>
                <a:cubicBezTo>
                  <a:pt x="109901" y="841295"/>
                  <a:pt x="110087" y="858127"/>
                  <a:pt x="101600" y="870857"/>
                </a:cubicBezTo>
                <a:cubicBezTo>
                  <a:pt x="91924" y="885371"/>
                  <a:pt x="78088" y="897851"/>
                  <a:pt x="72572" y="914400"/>
                </a:cubicBezTo>
                <a:cubicBezTo>
                  <a:pt x="63151" y="942662"/>
                  <a:pt x="70724" y="930762"/>
                  <a:pt x="50800" y="950685"/>
                </a:cubicBezTo>
                <a:cubicBezTo>
                  <a:pt x="26408" y="1023865"/>
                  <a:pt x="63627" y="910348"/>
                  <a:pt x="36286" y="1001485"/>
                </a:cubicBezTo>
                <a:cubicBezTo>
                  <a:pt x="31890" y="1016139"/>
                  <a:pt x="26610" y="1030514"/>
                  <a:pt x="21772" y="1045028"/>
                </a:cubicBezTo>
                <a:lnTo>
                  <a:pt x="14515" y="1066800"/>
                </a:lnTo>
                <a:lnTo>
                  <a:pt x="7257" y="1088571"/>
                </a:lnTo>
                <a:cubicBezTo>
                  <a:pt x="4838" y="1110342"/>
                  <a:pt x="0" y="1131980"/>
                  <a:pt x="0" y="1153885"/>
                </a:cubicBezTo>
                <a:cubicBezTo>
                  <a:pt x="0" y="1168600"/>
                  <a:pt x="5632" y="1182803"/>
                  <a:pt x="7257" y="1197428"/>
                </a:cubicBezTo>
                <a:cubicBezTo>
                  <a:pt x="10474" y="1226379"/>
                  <a:pt x="10902" y="1255610"/>
                  <a:pt x="14515" y="1284514"/>
                </a:cubicBezTo>
                <a:cubicBezTo>
                  <a:pt x="17395" y="1307550"/>
                  <a:pt x="31025" y="1336039"/>
                  <a:pt x="36286" y="1357085"/>
                </a:cubicBezTo>
                <a:cubicBezTo>
                  <a:pt x="37642" y="1362507"/>
                  <a:pt x="46338" y="1400448"/>
                  <a:pt x="50800" y="1407885"/>
                </a:cubicBezTo>
                <a:cubicBezTo>
                  <a:pt x="54320" y="1413752"/>
                  <a:pt x="61210" y="1416926"/>
                  <a:pt x="65315" y="1422400"/>
                </a:cubicBezTo>
                <a:cubicBezTo>
                  <a:pt x="82720" y="1445606"/>
                  <a:pt x="88057" y="1463817"/>
                  <a:pt x="108857" y="1480457"/>
                </a:cubicBezTo>
                <a:cubicBezTo>
                  <a:pt x="133499" y="1500171"/>
                  <a:pt x="139650" y="1497978"/>
                  <a:pt x="174172" y="1509485"/>
                </a:cubicBezTo>
                <a:lnTo>
                  <a:pt x="195943" y="1516742"/>
                </a:lnTo>
                <a:cubicBezTo>
                  <a:pt x="203200" y="1519161"/>
                  <a:pt x="210293" y="1522145"/>
                  <a:pt x="217715" y="1524000"/>
                </a:cubicBezTo>
                <a:lnTo>
                  <a:pt x="246743" y="1531257"/>
                </a:lnTo>
                <a:lnTo>
                  <a:pt x="362857" y="1524000"/>
                </a:lnTo>
                <a:cubicBezTo>
                  <a:pt x="411102" y="1520426"/>
                  <a:pt x="441794" y="1518372"/>
                  <a:pt x="486229" y="1509485"/>
                </a:cubicBezTo>
                <a:cubicBezTo>
                  <a:pt x="496009" y="1507529"/>
                  <a:pt x="505581" y="1504647"/>
                  <a:pt x="515257" y="1502228"/>
                </a:cubicBezTo>
                <a:cubicBezTo>
                  <a:pt x="565165" y="1468957"/>
                  <a:pt x="542251" y="1478717"/>
                  <a:pt x="580572" y="1465942"/>
                </a:cubicBezTo>
                <a:cubicBezTo>
                  <a:pt x="587829" y="1458685"/>
                  <a:pt x="594242" y="1450472"/>
                  <a:pt x="602343" y="1444171"/>
                </a:cubicBezTo>
                <a:cubicBezTo>
                  <a:pt x="616113" y="1433461"/>
                  <a:pt x="633551" y="1427477"/>
                  <a:pt x="645886" y="1415142"/>
                </a:cubicBezTo>
                <a:lnTo>
                  <a:pt x="682172" y="1378857"/>
                </a:lnTo>
                <a:lnTo>
                  <a:pt x="696686" y="1364342"/>
                </a:lnTo>
                <a:cubicBezTo>
                  <a:pt x="699105" y="1357085"/>
                  <a:pt x="700522" y="1349413"/>
                  <a:pt x="703943" y="1342571"/>
                </a:cubicBezTo>
                <a:cubicBezTo>
                  <a:pt x="713098" y="1324261"/>
                  <a:pt x="719472" y="1319785"/>
                  <a:pt x="732972" y="1306285"/>
                </a:cubicBezTo>
                <a:cubicBezTo>
                  <a:pt x="735391" y="1299028"/>
                  <a:pt x="736808" y="1291356"/>
                  <a:pt x="740229" y="1284514"/>
                </a:cubicBezTo>
                <a:cubicBezTo>
                  <a:pt x="750334" y="1264304"/>
                  <a:pt x="760462" y="1257023"/>
                  <a:pt x="776515" y="1240971"/>
                </a:cubicBezTo>
                <a:cubicBezTo>
                  <a:pt x="778934" y="1233714"/>
                  <a:pt x="779836" y="1225759"/>
                  <a:pt x="783772" y="1219200"/>
                </a:cubicBezTo>
                <a:cubicBezTo>
                  <a:pt x="791860" y="1205719"/>
                  <a:pt x="808645" y="1199300"/>
                  <a:pt x="820057" y="1190171"/>
                </a:cubicBezTo>
                <a:cubicBezTo>
                  <a:pt x="848519" y="1167402"/>
                  <a:pt x="818536" y="1181002"/>
                  <a:pt x="856343" y="1168400"/>
                </a:cubicBezTo>
                <a:cubicBezTo>
                  <a:pt x="863600" y="1163562"/>
                  <a:pt x="870314" y="1157786"/>
                  <a:pt x="878115" y="1153885"/>
                </a:cubicBezTo>
                <a:cubicBezTo>
                  <a:pt x="884957" y="1150464"/>
                  <a:pt x="893199" y="1150343"/>
                  <a:pt x="899886" y="1146628"/>
                </a:cubicBezTo>
                <a:cubicBezTo>
                  <a:pt x="915135" y="1138157"/>
                  <a:pt x="928915" y="1127276"/>
                  <a:pt x="943429" y="1117600"/>
                </a:cubicBezTo>
                <a:cubicBezTo>
                  <a:pt x="950686" y="1112762"/>
                  <a:pt x="959033" y="1109252"/>
                  <a:pt x="965200" y="1103085"/>
                </a:cubicBezTo>
                <a:cubicBezTo>
                  <a:pt x="977295" y="1090990"/>
                  <a:pt x="991998" y="1081033"/>
                  <a:pt x="1001486" y="1066800"/>
                </a:cubicBezTo>
                <a:cubicBezTo>
                  <a:pt x="1006324" y="1059543"/>
                  <a:pt x="1012099" y="1052829"/>
                  <a:pt x="1016000" y="1045028"/>
                </a:cubicBezTo>
                <a:cubicBezTo>
                  <a:pt x="1019421" y="1038186"/>
                  <a:pt x="1019321" y="1029816"/>
                  <a:pt x="1023257" y="1023257"/>
                </a:cubicBezTo>
                <a:cubicBezTo>
                  <a:pt x="1026777" y="1017390"/>
                  <a:pt x="1032934" y="1013580"/>
                  <a:pt x="1037772" y="1008742"/>
                </a:cubicBezTo>
                <a:cubicBezTo>
                  <a:pt x="1054450" y="958709"/>
                  <a:pt x="1041468" y="976018"/>
                  <a:pt x="1066800" y="950685"/>
                </a:cubicBezTo>
                <a:cubicBezTo>
                  <a:pt x="1069219" y="943428"/>
                  <a:pt x="1069611" y="935139"/>
                  <a:pt x="1074057" y="928914"/>
                </a:cubicBezTo>
                <a:cubicBezTo>
                  <a:pt x="1082011" y="917779"/>
                  <a:pt x="1093410" y="909561"/>
                  <a:pt x="1103086" y="899885"/>
                </a:cubicBezTo>
                <a:lnTo>
                  <a:pt x="1124857" y="878114"/>
                </a:lnTo>
                <a:lnTo>
                  <a:pt x="1139372" y="863600"/>
                </a:lnTo>
                <a:lnTo>
                  <a:pt x="1153886" y="849085"/>
                </a:lnTo>
                <a:cubicBezTo>
                  <a:pt x="1156305" y="841828"/>
                  <a:pt x="1157722" y="834156"/>
                  <a:pt x="1161143" y="827314"/>
                </a:cubicBezTo>
                <a:cubicBezTo>
                  <a:pt x="1170299" y="809001"/>
                  <a:pt x="1176670" y="804529"/>
                  <a:pt x="1190172" y="791028"/>
                </a:cubicBezTo>
                <a:cubicBezTo>
                  <a:pt x="1210730" y="729355"/>
                  <a:pt x="1182059" y="804551"/>
                  <a:pt x="1211943" y="754742"/>
                </a:cubicBezTo>
                <a:cubicBezTo>
                  <a:pt x="1215879" y="748183"/>
                  <a:pt x="1214754" y="739196"/>
                  <a:pt x="1219200" y="732971"/>
                </a:cubicBezTo>
                <a:cubicBezTo>
                  <a:pt x="1227154" y="721836"/>
                  <a:pt x="1248229" y="703942"/>
                  <a:pt x="1248229" y="703942"/>
                </a:cubicBezTo>
                <a:cubicBezTo>
                  <a:pt x="1253067" y="689428"/>
                  <a:pt x="1254257" y="673130"/>
                  <a:pt x="1262743" y="660400"/>
                </a:cubicBezTo>
                <a:cubicBezTo>
                  <a:pt x="1267581" y="653143"/>
                  <a:pt x="1273356" y="646429"/>
                  <a:pt x="1277257" y="638628"/>
                </a:cubicBezTo>
                <a:cubicBezTo>
                  <a:pt x="1280678" y="631786"/>
                  <a:pt x="1279925" y="622977"/>
                  <a:pt x="1284515" y="616857"/>
                </a:cubicBezTo>
                <a:cubicBezTo>
                  <a:pt x="1294778" y="603173"/>
                  <a:pt x="1311311" y="594803"/>
                  <a:pt x="1320800" y="580571"/>
                </a:cubicBezTo>
                <a:cubicBezTo>
                  <a:pt x="1339111" y="553107"/>
                  <a:pt x="1329148" y="564968"/>
                  <a:pt x="1349829" y="544285"/>
                </a:cubicBezTo>
                <a:cubicBezTo>
                  <a:pt x="1376291" y="464898"/>
                  <a:pt x="1334090" y="585138"/>
                  <a:pt x="1371600" y="500742"/>
                </a:cubicBezTo>
                <a:cubicBezTo>
                  <a:pt x="1377814" y="486761"/>
                  <a:pt x="1381277" y="471714"/>
                  <a:pt x="1386115" y="457200"/>
                </a:cubicBezTo>
                <a:lnTo>
                  <a:pt x="1400629" y="413657"/>
                </a:lnTo>
                <a:cubicBezTo>
                  <a:pt x="1403048" y="406400"/>
                  <a:pt x="1406386" y="399386"/>
                  <a:pt x="1407886" y="391885"/>
                </a:cubicBezTo>
                <a:lnTo>
                  <a:pt x="1415143" y="355600"/>
                </a:lnTo>
                <a:cubicBezTo>
                  <a:pt x="1407044" y="262458"/>
                  <a:pt x="1412874" y="227916"/>
                  <a:pt x="1393372" y="159657"/>
                </a:cubicBezTo>
                <a:cubicBezTo>
                  <a:pt x="1391270" y="152301"/>
                  <a:pt x="1389536" y="144727"/>
                  <a:pt x="1386115" y="137885"/>
                </a:cubicBezTo>
                <a:cubicBezTo>
                  <a:pt x="1371601" y="108857"/>
                  <a:pt x="1374018" y="120952"/>
                  <a:pt x="1349829" y="101600"/>
                </a:cubicBezTo>
                <a:cubicBezTo>
                  <a:pt x="1344486" y="97326"/>
                  <a:pt x="1341435" y="90145"/>
                  <a:pt x="1335315" y="87085"/>
                </a:cubicBezTo>
                <a:cubicBezTo>
                  <a:pt x="1321631" y="80243"/>
                  <a:pt x="1304502" y="81058"/>
                  <a:pt x="1291772" y="72571"/>
                </a:cubicBezTo>
                <a:cubicBezTo>
                  <a:pt x="1277258" y="62895"/>
                  <a:pt x="1264778" y="49058"/>
                  <a:pt x="1248229" y="43542"/>
                </a:cubicBezTo>
                <a:lnTo>
                  <a:pt x="1182915" y="21771"/>
                </a:lnTo>
                <a:lnTo>
                  <a:pt x="1161143" y="14514"/>
                </a:lnTo>
                <a:cubicBezTo>
                  <a:pt x="1153886" y="12095"/>
                  <a:pt x="1146975" y="8102"/>
                  <a:pt x="1139372" y="7257"/>
                </a:cubicBezTo>
                <a:lnTo>
                  <a:pt x="1074057" y="0"/>
                </a:lnTo>
                <a:cubicBezTo>
                  <a:pt x="1039489" y="1728"/>
                  <a:pt x="938645" y="1196"/>
                  <a:pt x="885372" y="14514"/>
                </a:cubicBezTo>
                <a:cubicBezTo>
                  <a:pt x="870529" y="18225"/>
                  <a:pt x="856343" y="24190"/>
                  <a:pt x="841829" y="29028"/>
                </a:cubicBezTo>
                <a:lnTo>
                  <a:pt x="820057" y="36285"/>
                </a:lnTo>
                <a:lnTo>
                  <a:pt x="776515" y="50800"/>
                </a:lnTo>
                <a:cubicBezTo>
                  <a:pt x="766839" y="55638"/>
                  <a:pt x="756879" y="59947"/>
                  <a:pt x="747486" y="65314"/>
                </a:cubicBezTo>
                <a:cubicBezTo>
                  <a:pt x="697771" y="93722"/>
                  <a:pt x="749339" y="65738"/>
                  <a:pt x="711200" y="94342"/>
                </a:cubicBezTo>
                <a:cubicBezTo>
                  <a:pt x="697245" y="104808"/>
                  <a:pt x="682171" y="113695"/>
                  <a:pt x="667657" y="123371"/>
                </a:cubicBezTo>
                <a:cubicBezTo>
                  <a:pt x="660400" y="128209"/>
                  <a:pt x="652053" y="131718"/>
                  <a:pt x="645886" y="137885"/>
                </a:cubicBezTo>
                <a:cubicBezTo>
                  <a:pt x="633791" y="149980"/>
                  <a:pt x="623833" y="164683"/>
                  <a:pt x="609600" y="174171"/>
                </a:cubicBezTo>
                <a:cubicBezTo>
                  <a:pt x="583424" y="191622"/>
                  <a:pt x="564168" y="202403"/>
                  <a:pt x="544286" y="232228"/>
                </a:cubicBezTo>
                <a:cubicBezTo>
                  <a:pt x="539448" y="239485"/>
                  <a:pt x="535516" y="247436"/>
                  <a:pt x="529772" y="254000"/>
                </a:cubicBezTo>
                <a:cubicBezTo>
                  <a:pt x="518508" y="266873"/>
                  <a:pt x="502974" y="276053"/>
                  <a:pt x="493486" y="290285"/>
                </a:cubicBezTo>
                <a:lnTo>
                  <a:pt x="435429" y="377371"/>
                </a:lnTo>
                <a:cubicBezTo>
                  <a:pt x="430591" y="384628"/>
                  <a:pt x="423673" y="390868"/>
                  <a:pt x="420915" y="399142"/>
                </a:cubicBezTo>
                <a:cubicBezTo>
                  <a:pt x="418496" y="406399"/>
                  <a:pt x="417078" y="414072"/>
                  <a:pt x="413657" y="420914"/>
                </a:cubicBezTo>
                <a:cubicBezTo>
                  <a:pt x="404503" y="439223"/>
                  <a:pt x="398128" y="443700"/>
                  <a:pt x="384629" y="457200"/>
                </a:cubicBezTo>
                <a:cubicBezTo>
                  <a:pt x="364070" y="518876"/>
                  <a:pt x="392744" y="443675"/>
                  <a:pt x="362857" y="493485"/>
                </a:cubicBezTo>
                <a:cubicBezTo>
                  <a:pt x="358921" y="500045"/>
                  <a:pt x="359315" y="508570"/>
                  <a:pt x="355600" y="515257"/>
                </a:cubicBezTo>
                <a:cubicBezTo>
                  <a:pt x="348449" y="528129"/>
                  <a:pt x="328837" y="560729"/>
                  <a:pt x="312057" y="573314"/>
                </a:cubicBezTo>
                <a:cubicBezTo>
                  <a:pt x="307730" y="576559"/>
                  <a:pt x="310848" y="558800"/>
                  <a:pt x="304800" y="566057"/>
                </a:cubicBezTo>
                <a:close/>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highlight>
                <a:srgbClr val="C0C0C0"/>
              </a:highlight>
            </a:endParaRPr>
          </a:p>
        </p:txBody>
      </p:sp>
      <p:sp>
        <p:nvSpPr>
          <p:cNvPr id="40" name="Freeform 39">
            <a:extLst>
              <a:ext uri="{FF2B5EF4-FFF2-40B4-BE49-F238E27FC236}">
                <a16:creationId xmlns:a16="http://schemas.microsoft.com/office/drawing/2014/main" id="{48415224-B62E-4043-9B73-B5B634636710}"/>
              </a:ext>
            </a:extLst>
          </p:cNvPr>
          <p:cNvSpPr/>
          <p:nvPr/>
        </p:nvSpPr>
        <p:spPr>
          <a:xfrm>
            <a:off x="6421936" y="2017485"/>
            <a:ext cx="1146285" cy="1127581"/>
          </a:xfrm>
          <a:custGeom>
            <a:avLst/>
            <a:gdLst>
              <a:gd name="connsiteX0" fmla="*/ 304800 w 1415143"/>
              <a:gd name="connsiteY0" fmla="*/ 566057 h 1531257"/>
              <a:gd name="connsiteX1" fmla="*/ 275772 w 1415143"/>
              <a:gd name="connsiteY1" fmla="*/ 616857 h 1531257"/>
              <a:gd name="connsiteX2" fmla="*/ 239486 w 1415143"/>
              <a:gd name="connsiteY2" fmla="*/ 653142 h 1531257"/>
              <a:gd name="connsiteX3" fmla="*/ 210457 w 1415143"/>
              <a:gd name="connsiteY3" fmla="*/ 689428 h 1531257"/>
              <a:gd name="connsiteX4" fmla="*/ 174172 w 1415143"/>
              <a:gd name="connsiteY4" fmla="*/ 718457 h 1531257"/>
              <a:gd name="connsiteX5" fmla="*/ 166915 w 1415143"/>
              <a:gd name="connsiteY5" fmla="*/ 740228 h 1531257"/>
              <a:gd name="connsiteX6" fmla="*/ 152400 w 1415143"/>
              <a:gd name="connsiteY6" fmla="*/ 754742 h 1531257"/>
              <a:gd name="connsiteX7" fmla="*/ 137886 w 1415143"/>
              <a:gd name="connsiteY7" fmla="*/ 776514 h 1531257"/>
              <a:gd name="connsiteX8" fmla="*/ 116115 w 1415143"/>
              <a:gd name="connsiteY8" fmla="*/ 827314 h 1531257"/>
              <a:gd name="connsiteX9" fmla="*/ 101600 w 1415143"/>
              <a:gd name="connsiteY9" fmla="*/ 870857 h 1531257"/>
              <a:gd name="connsiteX10" fmla="*/ 72572 w 1415143"/>
              <a:gd name="connsiteY10" fmla="*/ 914400 h 1531257"/>
              <a:gd name="connsiteX11" fmla="*/ 50800 w 1415143"/>
              <a:gd name="connsiteY11" fmla="*/ 950685 h 1531257"/>
              <a:gd name="connsiteX12" fmla="*/ 36286 w 1415143"/>
              <a:gd name="connsiteY12" fmla="*/ 1001485 h 1531257"/>
              <a:gd name="connsiteX13" fmla="*/ 21772 w 1415143"/>
              <a:gd name="connsiteY13" fmla="*/ 1045028 h 1531257"/>
              <a:gd name="connsiteX14" fmla="*/ 14515 w 1415143"/>
              <a:gd name="connsiteY14" fmla="*/ 1066800 h 1531257"/>
              <a:gd name="connsiteX15" fmla="*/ 7257 w 1415143"/>
              <a:gd name="connsiteY15" fmla="*/ 1088571 h 1531257"/>
              <a:gd name="connsiteX16" fmla="*/ 0 w 1415143"/>
              <a:gd name="connsiteY16" fmla="*/ 1153885 h 1531257"/>
              <a:gd name="connsiteX17" fmla="*/ 7257 w 1415143"/>
              <a:gd name="connsiteY17" fmla="*/ 1197428 h 1531257"/>
              <a:gd name="connsiteX18" fmla="*/ 14515 w 1415143"/>
              <a:gd name="connsiteY18" fmla="*/ 1284514 h 1531257"/>
              <a:gd name="connsiteX19" fmla="*/ 36286 w 1415143"/>
              <a:gd name="connsiteY19" fmla="*/ 1357085 h 1531257"/>
              <a:gd name="connsiteX20" fmla="*/ 50800 w 1415143"/>
              <a:gd name="connsiteY20" fmla="*/ 1407885 h 1531257"/>
              <a:gd name="connsiteX21" fmla="*/ 65315 w 1415143"/>
              <a:gd name="connsiteY21" fmla="*/ 1422400 h 1531257"/>
              <a:gd name="connsiteX22" fmla="*/ 108857 w 1415143"/>
              <a:gd name="connsiteY22" fmla="*/ 1480457 h 1531257"/>
              <a:gd name="connsiteX23" fmla="*/ 174172 w 1415143"/>
              <a:gd name="connsiteY23" fmla="*/ 1509485 h 1531257"/>
              <a:gd name="connsiteX24" fmla="*/ 195943 w 1415143"/>
              <a:gd name="connsiteY24" fmla="*/ 1516742 h 1531257"/>
              <a:gd name="connsiteX25" fmla="*/ 217715 w 1415143"/>
              <a:gd name="connsiteY25" fmla="*/ 1524000 h 1531257"/>
              <a:gd name="connsiteX26" fmla="*/ 246743 w 1415143"/>
              <a:gd name="connsiteY26" fmla="*/ 1531257 h 1531257"/>
              <a:gd name="connsiteX27" fmla="*/ 362857 w 1415143"/>
              <a:gd name="connsiteY27" fmla="*/ 1524000 h 1531257"/>
              <a:gd name="connsiteX28" fmla="*/ 486229 w 1415143"/>
              <a:gd name="connsiteY28" fmla="*/ 1509485 h 1531257"/>
              <a:gd name="connsiteX29" fmla="*/ 515257 w 1415143"/>
              <a:gd name="connsiteY29" fmla="*/ 1502228 h 1531257"/>
              <a:gd name="connsiteX30" fmla="*/ 580572 w 1415143"/>
              <a:gd name="connsiteY30" fmla="*/ 1465942 h 1531257"/>
              <a:gd name="connsiteX31" fmla="*/ 602343 w 1415143"/>
              <a:gd name="connsiteY31" fmla="*/ 1444171 h 1531257"/>
              <a:gd name="connsiteX32" fmla="*/ 645886 w 1415143"/>
              <a:gd name="connsiteY32" fmla="*/ 1415142 h 1531257"/>
              <a:gd name="connsiteX33" fmla="*/ 682172 w 1415143"/>
              <a:gd name="connsiteY33" fmla="*/ 1378857 h 1531257"/>
              <a:gd name="connsiteX34" fmla="*/ 696686 w 1415143"/>
              <a:gd name="connsiteY34" fmla="*/ 1364342 h 1531257"/>
              <a:gd name="connsiteX35" fmla="*/ 703943 w 1415143"/>
              <a:gd name="connsiteY35" fmla="*/ 1342571 h 1531257"/>
              <a:gd name="connsiteX36" fmla="*/ 732972 w 1415143"/>
              <a:gd name="connsiteY36" fmla="*/ 1306285 h 1531257"/>
              <a:gd name="connsiteX37" fmla="*/ 740229 w 1415143"/>
              <a:gd name="connsiteY37" fmla="*/ 1284514 h 1531257"/>
              <a:gd name="connsiteX38" fmla="*/ 776515 w 1415143"/>
              <a:gd name="connsiteY38" fmla="*/ 1240971 h 1531257"/>
              <a:gd name="connsiteX39" fmla="*/ 783772 w 1415143"/>
              <a:gd name="connsiteY39" fmla="*/ 1219200 h 1531257"/>
              <a:gd name="connsiteX40" fmla="*/ 820057 w 1415143"/>
              <a:gd name="connsiteY40" fmla="*/ 1190171 h 1531257"/>
              <a:gd name="connsiteX41" fmla="*/ 856343 w 1415143"/>
              <a:gd name="connsiteY41" fmla="*/ 1168400 h 1531257"/>
              <a:gd name="connsiteX42" fmla="*/ 878115 w 1415143"/>
              <a:gd name="connsiteY42" fmla="*/ 1153885 h 1531257"/>
              <a:gd name="connsiteX43" fmla="*/ 899886 w 1415143"/>
              <a:gd name="connsiteY43" fmla="*/ 1146628 h 1531257"/>
              <a:gd name="connsiteX44" fmla="*/ 943429 w 1415143"/>
              <a:gd name="connsiteY44" fmla="*/ 1117600 h 1531257"/>
              <a:gd name="connsiteX45" fmla="*/ 965200 w 1415143"/>
              <a:gd name="connsiteY45" fmla="*/ 1103085 h 1531257"/>
              <a:gd name="connsiteX46" fmla="*/ 1001486 w 1415143"/>
              <a:gd name="connsiteY46" fmla="*/ 1066800 h 1531257"/>
              <a:gd name="connsiteX47" fmla="*/ 1016000 w 1415143"/>
              <a:gd name="connsiteY47" fmla="*/ 1045028 h 1531257"/>
              <a:gd name="connsiteX48" fmla="*/ 1023257 w 1415143"/>
              <a:gd name="connsiteY48" fmla="*/ 1023257 h 1531257"/>
              <a:gd name="connsiteX49" fmla="*/ 1037772 w 1415143"/>
              <a:gd name="connsiteY49" fmla="*/ 1008742 h 1531257"/>
              <a:gd name="connsiteX50" fmla="*/ 1066800 w 1415143"/>
              <a:gd name="connsiteY50" fmla="*/ 950685 h 1531257"/>
              <a:gd name="connsiteX51" fmla="*/ 1074057 w 1415143"/>
              <a:gd name="connsiteY51" fmla="*/ 928914 h 1531257"/>
              <a:gd name="connsiteX52" fmla="*/ 1103086 w 1415143"/>
              <a:gd name="connsiteY52" fmla="*/ 899885 h 1531257"/>
              <a:gd name="connsiteX53" fmla="*/ 1124857 w 1415143"/>
              <a:gd name="connsiteY53" fmla="*/ 878114 h 1531257"/>
              <a:gd name="connsiteX54" fmla="*/ 1139372 w 1415143"/>
              <a:gd name="connsiteY54" fmla="*/ 863600 h 1531257"/>
              <a:gd name="connsiteX55" fmla="*/ 1153886 w 1415143"/>
              <a:gd name="connsiteY55" fmla="*/ 849085 h 1531257"/>
              <a:gd name="connsiteX56" fmla="*/ 1161143 w 1415143"/>
              <a:gd name="connsiteY56" fmla="*/ 827314 h 1531257"/>
              <a:gd name="connsiteX57" fmla="*/ 1190172 w 1415143"/>
              <a:gd name="connsiteY57" fmla="*/ 791028 h 1531257"/>
              <a:gd name="connsiteX58" fmla="*/ 1211943 w 1415143"/>
              <a:gd name="connsiteY58" fmla="*/ 754742 h 1531257"/>
              <a:gd name="connsiteX59" fmla="*/ 1219200 w 1415143"/>
              <a:gd name="connsiteY59" fmla="*/ 732971 h 1531257"/>
              <a:gd name="connsiteX60" fmla="*/ 1248229 w 1415143"/>
              <a:gd name="connsiteY60" fmla="*/ 703942 h 1531257"/>
              <a:gd name="connsiteX61" fmla="*/ 1262743 w 1415143"/>
              <a:gd name="connsiteY61" fmla="*/ 660400 h 1531257"/>
              <a:gd name="connsiteX62" fmla="*/ 1277257 w 1415143"/>
              <a:gd name="connsiteY62" fmla="*/ 638628 h 1531257"/>
              <a:gd name="connsiteX63" fmla="*/ 1284515 w 1415143"/>
              <a:gd name="connsiteY63" fmla="*/ 616857 h 1531257"/>
              <a:gd name="connsiteX64" fmla="*/ 1320800 w 1415143"/>
              <a:gd name="connsiteY64" fmla="*/ 580571 h 1531257"/>
              <a:gd name="connsiteX65" fmla="*/ 1349829 w 1415143"/>
              <a:gd name="connsiteY65" fmla="*/ 544285 h 1531257"/>
              <a:gd name="connsiteX66" fmla="*/ 1371600 w 1415143"/>
              <a:gd name="connsiteY66" fmla="*/ 500742 h 1531257"/>
              <a:gd name="connsiteX67" fmla="*/ 1386115 w 1415143"/>
              <a:gd name="connsiteY67" fmla="*/ 457200 h 1531257"/>
              <a:gd name="connsiteX68" fmla="*/ 1400629 w 1415143"/>
              <a:gd name="connsiteY68" fmla="*/ 413657 h 1531257"/>
              <a:gd name="connsiteX69" fmla="*/ 1407886 w 1415143"/>
              <a:gd name="connsiteY69" fmla="*/ 391885 h 1531257"/>
              <a:gd name="connsiteX70" fmla="*/ 1415143 w 1415143"/>
              <a:gd name="connsiteY70" fmla="*/ 355600 h 1531257"/>
              <a:gd name="connsiteX71" fmla="*/ 1393372 w 1415143"/>
              <a:gd name="connsiteY71" fmla="*/ 159657 h 1531257"/>
              <a:gd name="connsiteX72" fmla="*/ 1386115 w 1415143"/>
              <a:gd name="connsiteY72" fmla="*/ 137885 h 1531257"/>
              <a:gd name="connsiteX73" fmla="*/ 1349829 w 1415143"/>
              <a:gd name="connsiteY73" fmla="*/ 101600 h 1531257"/>
              <a:gd name="connsiteX74" fmla="*/ 1335315 w 1415143"/>
              <a:gd name="connsiteY74" fmla="*/ 87085 h 1531257"/>
              <a:gd name="connsiteX75" fmla="*/ 1291772 w 1415143"/>
              <a:gd name="connsiteY75" fmla="*/ 72571 h 1531257"/>
              <a:gd name="connsiteX76" fmla="*/ 1248229 w 1415143"/>
              <a:gd name="connsiteY76" fmla="*/ 43542 h 1531257"/>
              <a:gd name="connsiteX77" fmla="*/ 1182915 w 1415143"/>
              <a:gd name="connsiteY77" fmla="*/ 21771 h 1531257"/>
              <a:gd name="connsiteX78" fmla="*/ 1161143 w 1415143"/>
              <a:gd name="connsiteY78" fmla="*/ 14514 h 1531257"/>
              <a:gd name="connsiteX79" fmla="*/ 1139372 w 1415143"/>
              <a:gd name="connsiteY79" fmla="*/ 7257 h 1531257"/>
              <a:gd name="connsiteX80" fmla="*/ 1074057 w 1415143"/>
              <a:gd name="connsiteY80" fmla="*/ 0 h 1531257"/>
              <a:gd name="connsiteX81" fmla="*/ 885372 w 1415143"/>
              <a:gd name="connsiteY81" fmla="*/ 14514 h 1531257"/>
              <a:gd name="connsiteX82" fmla="*/ 841829 w 1415143"/>
              <a:gd name="connsiteY82" fmla="*/ 29028 h 1531257"/>
              <a:gd name="connsiteX83" fmla="*/ 820057 w 1415143"/>
              <a:gd name="connsiteY83" fmla="*/ 36285 h 1531257"/>
              <a:gd name="connsiteX84" fmla="*/ 776515 w 1415143"/>
              <a:gd name="connsiteY84" fmla="*/ 50800 h 1531257"/>
              <a:gd name="connsiteX85" fmla="*/ 747486 w 1415143"/>
              <a:gd name="connsiteY85" fmla="*/ 65314 h 1531257"/>
              <a:gd name="connsiteX86" fmla="*/ 711200 w 1415143"/>
              <a:gd name="connsiteY86" fmla="*/ 94342 h 1531257"/>
              <a:gd name="connsiteX87" fmla="*/ 667657 w 1415143"/>
              <a:gd name="connsiteY87" fmla="*/ 123371 h 1531257"/>
              <a:gd name="connsiteX88" fmla="*/ 645886 w 1415143"/>
              <a:gd name="connsiteY88" fmla="*/ 137885 h 1531257"/>
              <a:gd name="connsiteX89" fmla="*/ 609600 w 1415143"/>
              <a:gd name="connsiteY89" fmla="*/ 174171 h 1531257"/>
              <a:gd name="connsiteX90" fmla="*/ 544286 w 1415143"/>
              <a:gd name="connsiteY90" fmla="*/ 232228 h 1531257"/>
              <a:gd name="connsiteX91" fmla="*/ 529772 w 1415143"/>
              <a:gd name="connsiteY91" fmla="*/ 254000 h 1531257"/>
              <a:gd name="connsiteX92" fmla="*/ 493486 w 1415143"/>
              <a:gd name="connsiteY92" fmla="*/ 290285 h 1531257"/>
              <a:gd name="connsiteX93" fmla="*/ 435429 w 1415143"/>
              <a:gd name="connsiteY93" fmla="*/ 377371 h 1531257"/>
              <a:gd name="connsiteX94" fmla="*/ 420915 w 1415143"/>
              <a:gd name="connsiteY94" fmla="*/ 399142 h 1531257"/>
              <a:gd name="connsiteX95" fmla="*/ 413657 w 1415143"/>
              <a:gd name="connsiteY95" fmla="*/ 420914 h 1531257"/>
              <a:gd name="connsiteX96" fmla="*/ 384629 w 1415143"/>
              <a:gd name="connsiteY96" fmla="*/ 457200 h 1531257"/>
              <a:gd name="connsiteX97" fmla="*/ 362857 w 1415143"/>
              <a:gd name="connsiteY97" fmla="*/ 493485 h 1531257"/>
              <a:gd name="connsiteX98" fmla="*/ 355600 w 1415143"/>
              <a:gd name="connsiteY98" fmla="*/ 515257 h 1531257"/>
              <a:gd name="connsiteX99" fmla="*/ 312057 w 1415143"/>
              <a:gd name="connsiteY99" fmla="*/ 573314 h 1531257"/>
              <a:gd name="connsiteX100" fmla="*/ 304800 w 1415143"/>
              <a:gd name="connsiteY100" fmla="*/ 566057 h 153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415143" h="1531257">
                <a:moveTo>
                  <a:pt x="304800" y="566057"/>
                </a:moveTo>
                <a:cubicBezTo>
                  <a:pt x="298752" y="573314"/>
                  <a:pt x="287474" y="601255"/>
                  <a:pt x="275772" y="616857"/>
                </a:cubicBezTo>
                <a:cubicBezTo>
                  <a:pt x="265509" y="630541"/>
                  <a:pt x="248974" y="638909"/>
                  <a:pt x="239486" y="653142"/>
                </a:cubicBezTo>
                <a:cubicBezTo>
                  <a:pt x="228707" y="669311"/>
                  <a:pt x="225232" y="677608"/>
                  <a:pt x="210457" y="689428"/>
                </a:cubicBezTo>
                <a:cubicBezTo>
                  <a:pt x="164695" y="726037"/>
                  <a:pt x="209208" y="683419"/>
                  <a:pt x="174172" y="718457"/>
                </a:cubicBezTo>
                <a:cubicBezTo>
                  <a:pt x="171753" y="725714"/>
                  <a:pt x="170851" y="733669"/>
                  <a:pt x="166915" y="740228"/>
                </a:cubicBezTo>
                <a:cubicBezTo>
                  <a:pt x="163395" y="746095"/>
                  <a:pt x="156674" y="749399"/>
                  <a:pt x="152400" y="754742"/>
                </a:cubicBezTo>
                <a:cubicBezTo>
                  <a:pt x="146951" y="761553"/>
                  <a:pt x="142724" y="769257"/>
                  <a:pt x="137886" y="776514"/>
                </a:cubicBezTo>
                <a:cubicBezTo>
                  <a:pt x="118690" y="853296"/>
                  <a:pt x="144752" y="762882"/>
                  <a:pt x="116115" y="827314"/>
                </a:cubicBezTo>
                <a:cubicBezTo>
                  <a:pt x="109901" y="841295"/>
                  <a:pt x="110087" y="858127"/>
                  <a:pt x="101600" y="870857"/>
                </a:cubicBezTo>
                <a:cubicBezTo>
                  <a:pt x="91924" y="885371"/>
                  <a:pt x="78088" y="897851"/>
                  <a:pt x="72572" y="914400"/>
                </a:cubicBezTo>
                <a:cubicBezTo>
                  <a:pt x="63151" y="942662"/>
                  <a:pt x="70724" y="930762"/>
                  <a:pt x="50800" y="950685"/>
                </a:cubicBezTo>
                <a:cubicBezTo>
                  <a:pt x="26408" y="1023865"/>
                  <a:pt x="63627" y="910348"/>
                  <a:pt x="36286" y="1001485"/>
                </a:cubicBezTo>
                <a:cubicBezTo>
                  <a:pt x="31890" y="1016139"/>
                  <a:pt x="26610" y="1030514"/>
                  <a:pt x="21772" y="1045028"/>
                </a:cubicBezTo>
                <a:lnTo>
                  <a:pt x="14515" y="1066800"/>
                </a:lnTo>
                <a:lnTo>
                  <a:pt x="7257" y="1088571"/>
                </a:lnTo>
                <a:cubicBezTo>
                  <a:pt x="4838" y="1110342"/>
                  <a:pt x="0" y="1131980"/>
                  <a:pt x="0" y="1153885"/>
                </a:cubicBezTo>
                <a:cubicBezTo>
                  <a:pt x="0" y="1168600"/>
                  <a:pt x="5632" y="1182803"/>
                  <a:pt x="7257" y="1197428"/>
                </a:cubicBezTo>
                <a:cubicBezTo>
                  <a:pt x="10474" y="1226379"/>
                  <a:pt x="10902" y="1255610"/>
                  <a:pt x="14515" y="1284514"/>
                </a:cubicBezTo>
                <a:cubicBezTo>
                  <a:pt x="17395" y="1307550"/>
                  <a:pt x="31025" y="1336039"/>
                  <a:pt x="36286" y="1357085"/>
                </a:cubicBezTo>
                <a:cubicBezTo>
                  <a:pt x="37642" y="1362507"/>
                  <a:pt x="46338" y="1400448"/>
                  <a:pt x="50800" y="1407885"/>
                </a:cubicBezTo>
                <a:cubicBezTo>
                  <a:pt x="54320" y="1413752"/>
                  <a:pt x="61210" y="1416926"/>
                  <a:pt x="65315" y="1422400"/>
                </a:cubicBezTo>
                <a:cubicBezTo>
                  <a:pt x="82720" y="1445606"/>
                  <a:pt x="88057" y="1463817"/>
                  <a:pt x="108857" y="1480457"/>
                </a:cubicBezTo>
                <a:cubicBezTo>
                  <a:pt x="133499" y="1500171"/>
                  <a:pt x="139650" y="1497978"/>
                  <a:pt x="174172" y="1509485"/>
                </a:cubicBezTo>
                <a:lnTo>
                  <a:pt x="195943" y="1516742"/>
                </a:lnTo>
                <a:cubicBezTo>
                  <a:pt x="203200" y="1519161"/>
                  <a:pt x="210293" y="1522145"/>
                  <a:pt x="217715" y="1524000"/>
                </a:cubicBezTo>
                <a:lnTo>
                  <a:pt x="246743" y="1531257"/>
                </a:lnTo>
                <a:lnTo>
                  <a:pt x="362857" y="1524000"/>
                </a:lnTo>
                <a:cubicBezTo>
                  <a:pt x="411102" y="1520426"/>
                  <a:pt x="441794" y="1518372"/>
                  <a:pt x="486229" y="1509485"/>
                </a:cubicBezTo>
                <a:cubicBezTo>
                  <a:pt x="496009" y="1507529"/>
                  <a:pt x="505581" y="1504647"/>
                  <a:pt x="515257" y="1502228"/>
                </a:cubicBezTo>
                <a:cubicBezTo>
                  <a:pt x="565165" y="1468957"/>
                  <a:pt x="542251" y="1478717"/>
                  <a:pt x="580572" y="1465942"/>
                </a:cubicBezTo>
                <a:cubicBezTo>
                  <a:pt x="587829" y="1458685"/>
                  <a:pt x="594242" y="1450472"/>
                  <a:pt x="602343" y="1444171"/>
                </a:cubicBezTo>
                <a:cubicBezTo>
                  <a:pt x="616113" y="1433461"/>
                  <a:pt x="633551" y="1427477"/>
                  <a:pt x="645886" y="1415142"/>
                </a:cubicBezTo>
                <a:lnTo>
                  <a:pt x="682172" y="1378857"/>
                </a:lnTo>
                <a:lnTo>
                  <a:pt x="696686" y="1364342"/>
                </a:lnTo>
                <a:cubicBezTo>
                  <a:pt x="699105" y="1357085"/>
                  <a:pt x="700522" y="1349413"/>
                  <a:pt x="703943" y="1342571"/>
                </a:cubicBezTo>
                <a:cubicBezTo>
                  <a:pt x="713098" y="1324261"/>
                  <a:pt x="719472" y="1319785"/>
                  <a:pt x="732972" y="1306285"/>
                </a:cubicBezTo>
                <a:cubicBezTo>
                  <a:pt x="735391" y="1299028"/>
                  <a:pt x="736808" y="1291356"/>
                  <a:pt x="740229" y="1284514"/>
                </a:cubicBezTo>
                <a:cubicBezTo>
                  <a:pt x="750334" y="1264304"/>
                  <a:pt x="760462" y="1257023"/>
                  <a:pt x="776515" y="1240971"/>
                </a:cubicBezTo>
                <a:cubicBezTo>
                  <a:pt x="778934" y="1233714"/>
                  <a:pt x="779836" y="1225759"/>
                  <a:pt x="783772" y="1219200"/>
                </a:cubicBezTo>
                <a:cubicBezTo>
                  <a:pt x="791860" y="1205719"/>
                  <a:pt x="808645" y="1199300"/>
                  <a:pt x="820057" y="1190171"/>
                </a:cubicBezTo>
                <a:cubicBezTo>
                  <a:pt x="848519" y="1167402"/>
                  <a:pt x="818536" y="1181002"/>
                  <a:pt x="856343" y="1168400"/>
                </a:cubicBezTo>
                <a:cubicBezTo>
                  <a:pt x="863600" y="1163562"/>
                  <a:pt x="870314" y="1157786"/>
                  <a:pt x="878115" y="1153885"/>
                </a:cubicBezTo>
                <a:cubicBezTo>
                  <a:pt x="884957" y="1150464"/>
                  <a:pt x="893199" y="1150343"/>
                  <a:pt x="899886" y="1146628"/>
                </a:cubicBezTo>
                <a:cubicBezTo>
                  <a:pt x="915135" y="1138157"/>
                  <a:pt x="928915" y="1127276"/>
                  <a:pt x="943429" y="1117600"/>
                </a:cubicBezTo>
                <a:cubicBezTo>
                  <a:pt x="950686" y="1112762"/>
                  <a:pt x="959033" y="1109252"/>
                  <a:pt x="965200" y="1103085"/>
                </a:cubicBezTo>
                <a:cubicBezTo>
                  <a:pt x="977295" y="1090990"/>
                  <a:pt x="991998" y="1081033"/>
                  <a:pt x="1001486" y="1066800"/>
                </a:cubicBezTo>
                <a:cubicBezTo>
                  <a:pt x="1006324" y="1059543"/>
                  <a:pt x="1012099" y="1052829"/>
                  <a:pt x="1016000" y="1045028"/>
                </a:cubicBezTo>
                <a:cubicBezTo>
                  <a:pt x="1019421" y="1038186"/>
                  <a:pt x="1019321" y="1029816"/>
                  <a:pt x="1023257" y="1023257"/>
                </a:cubicBezTo>
                <a:cubicBezTo>
                  <a:pt x="1026777" y="1017390"/>
                  <a:pt x="1032934" y="1013580"/>
                  <a:pt x="1037772" y="1008742"/>
                </a:cubicBezTo>
                <a:cubicBezTo>
                  <a:pt x="1054450" y="958709"/>
                  <a:pt x="1041468" y="976018"/>
                  <a:pt x="1066800" y="950685"/>
                </a:cubicBezTo>
                <a:cubicBezTo>
                  <a:pt x="1069219" y="943428"/>
                  <a:pt x="1069611" y="935139"/>
                  <a:pt x="1074057" y="928914"/>
                </a:cubicBezTo>
                <a:cubicBezTo>
                  <a:pt x="1082011" y="917779"/>
                  <a:pt x="1093410" y="909561"/>
                  <a:pt x="1103086" y="899885"/>
                </a:cubicBezTo>
                <a:lnTo>
                  <a:pt x="1124857" y="878114"/>
                </a:lnTo>
                <a:lnTo>
                  <a:pt x="1139372" y="863600"/>
                </a:lnTo>
                <a:lnTo>
                  <a:pt x="1153886" y="849085"/>
                </a:lnTo>
                <a:cubicBezTo>
                  <a:pt x="1156305" y="841828"/>
                  <a:pt x="1157722" y="834156"/>
                  <a:pt x="1161143" y="827314"/>
                </a:cubicBezTo>
                <a:cubicBezTo>
                  <a:pt x="1170299" y="809001"/>
                  <a:pt x="1176670" y="804529"/>
                  <a:pt x="1190172" y="791028"/>
                </a:cubicBezTo>
                <a:cubicBezTo>
                  <a:pt x="1210730" y="729355"/>
                  <a:pt x="1182059" y="804551"/>
                  <a:pt x="1211943" y="754742"/>
                </a:cubicBezTo>
                <a:cubicBezTo>
                  <a:pt x="1215879" y="748183"/>
                  <a:pt x="1214754" y="739196"/>
                  <a:pt x="1219200" y="732971"/>
                </a:cubicBezTo>
                <a:cubicBezTo>
                  <a:pt x="1227154" y="721836"/>
                  <a:pt x="1248229" y="703942"/>
                  <a:pt x="1248229" y="703942"/>
                </a:cubicBezTo>
                <a:cubicBezTo>
                  <a:pt x="1253067" y="689428"/>
                  <a:pt x="1254257" y="673130"/>
                  <a:pt x="1262743" y="660400"/>
                </a:cubicBezTo>
                <a:cubicBezTo>
                  <a:pt x="1267581" y="653143"/>
                  <a:pt x="1273356" y="646429"/>
                  <a:pt x="1277257" y="638628"/>
                </a:cubicBezTo>
                <a:cubicBezTo>
                  <a:pt x="1280678" y="631786"/>
                  <a:pt x="1279925" y="622977"/>
                  <a:pt x="1284515" y="616857"/>
                </a:cubicBezTo>
                <a:cubicBezTo>
                  <a:pt x="1294778" y="603173"/>
                  <a:pt x="1311311" y="594803"/>
                  <a:pt x="1320800" y="580571"/>
                </a:cubicBezTo>
                <a:cubicBezTo>
                  <a:pt x="1339111" y="553107"/>
                  <a:pt x="1329148" y="564968"/>
                  <a:pt x="1349829" y="544285"/>
                </a:cubicBezTo>
                <a:cubicBezTo>
                  <a:pt x="1376291" y="464898"/>
                  <a:pt x="1334090" y="585138"/>
                  <a:pt x="1371600" y="500742"/>
                </a:cubicBezTo>
                <a:cubicBezTo>
                  <a:pt x="1377814" y="486761"/>
                  <a:pt x="1381277" y="471714"/>
                  <a:pt x="1386115" y="457200"/>
                </a:cubicBezTo>
                <a:lnTo>
                  <a:pt x="1400629" y="413657"/>
                </a:lnTo>
                <a:cubicBezTo>
                  <a:pt x="1403048" y="406400"/>
                  <a:pt x="1406386" y="399386"/>
                  <a:pt x="1407886" y="391885"/>
                </a:cubicBezTo>
                <a:lnTo>
                  <a:pt x="1415143" y="355600"/>
                </a:lnTo>
                <a:cubicBezTo>
                  <a:pt x="1407044" y="262458"/>
                  <a:pt x="1412874" y="227916"/>
                  <a:pt x="1393372" y="159657"/>
                </a:cubicBezTo>
                <a:cubicBezTo>
                  <a:pt x="1391270" y="152301"/>
                  <a:pt x="1389536" y="144727"/>
                  <a:pt x="1386115" y="137885"/>
                </a:cubicBezTo>
                <a:cubicBezTo>
                  <a:pt x="1371601" y="108857"/>
                  <a:pt x="1374018" y="120952"/>
                  <a:pt x="1349829" y="101600"/>
                </a:cubicBezTo>
                <a:cubicBezTo>
                  <a:pt x="1344486" y="97326"/>
                  <a:pt x="1341435" y="90145"/>
                  <a:pt x="1335315" y="87085"/>
                </a:cubicBezTo>
                <a:cubicBezTo>
                  <a:pt x="1321631" y="80243"/>
                  <a:pt x="1304502" y="81058"/>
                  <a:pt x="1291772" y="72571"/>
                </a:cubicBezTo>
                <a:cubicBezTo>
                  <a:pt x="1277258" y="62895"/>
                  <a:pt x="1264778" y="49058"/>
                  <a:pt x="1248229" y="43542"/>
                </a:cubicBezTo>
                <a:lnTo>
                  <a:pt x="1182915" y="21771"/>
                </a:lnTo>
                <a:lnTo>
                  <a:pt x="1161143" y="14514"/>
                </a:lnTo>
                <a:cubicBezTo>
                  <a:pt x="1153886" y="12095"/>
                  <a:pt x="1146975" y="8102"/>
                  <a:pt x="1139372" y="7257"/>
                </a:cubicBezTo>
                <a:lnTo>
                  <a:pt x="1074057" y="0"/>
                </a:lnTo>
                <a:cubicBezTo>
                  <a:pt x="1039489" y="1728"/>
                  <a:pt x="938645" y="1196"/>
                  <a:pt x="885372" y="14514"/>
                </a:cubicBezTo>
                <a:cubicBezTo>
                  <a:pt x="870529" y="18225"/>
                  <a:pt x="856343" y="24190"/>
                  <a:pt x="841829" y="29028"/>
                </a:cubicBezTo>
                <a:lnTo>
                  <a:pt x="820057" y="36285"/>
                </a:lnTo>
                <a:lnTo>
                  <a:pt x="776515" y="50800"/>
                </a:lnTo>
                <a:cubicBezTo>
                  <a:pt x="766839" y="55638"/>
                  <a:pt x="756879" y="59947"/>
                  <a:pt x="747486" y="65314"/>
                </a:cubicBezTo>
                <a:cubicBezTo>
                  <a:pt x="697771" y="93722"/>
                  <a:pt x="749339" y="65738"/>
                  <a:pt x="711200" y="94342"/>
                </a:cubicBezTo>
                <a:cubicBezTo>
                  <a:pt x="697245" y="104808"/>
                  <a:pt x="682171" y="113695"/>
                  <a:pt x="667657" y="123371"/>
                </a:cubicBezTo>
                <a:cubicBezTo>
                  <a:pt x="660400" y="128209"/>
                  <a:pt x="652053" y="131718"/>
                  <a:pt x="645886" y="137885"/>
                </a:cubicBezTo>
                <a:cubicBezTo>
                  <a:pt x="633791" y="149980"/>
                  <a:pt x="623833" y="164683"/>
                  <a:pt x="609600" y="174171"/>
                </a:cubicBezTo>
                <a:cubicBezTo>
                  <a:pt x="583424" y="191622"/>
                  <a:pt x="564168" y="202403"/>
                  <a:pt x="544286" y="232228"/>
                </a:cubicBezTo>
                <a:cubicBezTo>
                  <a:pt x="539448" y="239485"/>
                  <a:pt x="535516" y="247436"/>
                  <a:pt x="529772" y="254000"/>
                </a:cubicBezTo>
                <a:cubicBezTo>
                  <a:pt x="518508" y="266873"/>
                  <a:pt x="502974" y="276053"/>
                  <a:pt x="493486" y="290285"/>
                </a:cubicBezTo>
                <a:lnTo>
                  <a:pt x="435429" y="377371"/>
                </a:lnTo>
                <a:cubicBezTo>
                  <a:pt x="430591" y="384628"/>
                  <a:pt x="423673" y="390868"/>
                  <a:pt x="420915" y="399142"/>
                </a:cubicBezTo>
                <a:cubicBezTo>
                  <a:pt x="418496" y="406399"/>
                  <a:pt x="417078" y="414072"/>
                  <a:pt x="413657" y="420914"/>
                </a:cubicBezTo>
                <a:cubicBezTo>
                  <a:pt x="404503" y="439223"/>
                  <a:pt x="398128" y="443700"/>
                  <a:pt x="384629" y="457200"/>
                </a:cubicBezTo>
                <a:cubicBezTo>
                  <a:pt x="364070" y="518876"/>
                  <a:pt x="392744" y="443675"/>
                  <a:pt x="362857" y="493485"/>
                </a:cubicBezTo>
                <a:cubicBezTo>
                  <a:pt x="358921" y="500045"/>
                  <a:pt x="359315" y="508570"/>
                  <a:pt x="355600" y="515257"/>
                </a:cubicBezTo>
                <a:cubicBezTo>
                  <a:pt x="348449" y="528129"/>
                  <a:pt x="328837" y="560729"/>
                  <a:pt x="312057" y="573314"/>
                </a:cubicBezTo>
                <a:cubicBezTo>
                  <a:pt x="307730" y="576559"/>
                  <a:pt x="310848" y="558800"/>
                  <a:pt x="304800" y="566057"/>
                </a:cubicBezTo>
                <a:close/>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highlight>
                <a:srgbClr val="C0C0C0"/>
              </a:highlight>
            </a:endParaRPr>
          </a:p>
        </p:txBody>
      </p:sp>
      <p:cxnSp>
        <p:nvCxnSpPr>
          <p:cNvPr id="41" name="Straight Arrow Connector 40">
            <a:extLst>
              <a:ext uri="{FF2B5EF4-FFF2-40B4-BE49-F238E27FC236}">
                <a16:creationId xmlns:a16="http://schemas.microsoft.com/office/drawing/2014/main" id="{3EB95571-86B0-0042-96DE-DBFC65C2CE5C}"/>
              </a:ext>
            </a:extLst>
          </p:cNvPr>
          <p:cNvCxnSpPr>
            <a:cxnSpLocks/>
          </p:cNvCxnSpPr>
          <p:nvPr/>
        </p:nvCxnSpPr>
        <p:spPr>
          <a:xfrm flipH="1">
            <a:off x="4044064" y="1052957"/>
            <a:ext cx="1628180" cy="91665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CAE5579-7321-234E-84F7-D30A936596A0}"/>
              </a:ext>
            </a:extLst>
          </p:cNvPr>
          <p:cNvCxnSpPr>
            <a:cxnSpLocks/>
          </p:cNvCxnSpPr>
          <p:nvPr/>
        </p:nvCxnSpPr>
        <p:spPr>
          <a:xfrm>
            <a:off x="5790626" y="1052957"/>
            <a:ext cx="1125431" cy="105258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21">
            <a:extLst>
              <a:ext uri="{FF2B5EF4-FFF2-40B4-BE49-F238E27FC236}">
                <a16:creationId xmlns:a16="http://schemas.microsoft.com/office/drawing/2014/main" id="{2651F187-A981-5E4B-9239-97ABADF29BF1}"/>
              </a:ext>
            </a:extLst>
          </p:cNvPr>
          <p:cNvSpPr>
            <a:spLocks noChangeArrowheads="1"/>
          </p:cNvSpPr>
          <p:nvPr/>
        </p:nvSpPr>
        <p:spPr bwMode="auto">
          <a:xfrm>
            <a:off x="3971494" y="497857"/>
            <a:ext cx="379783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a:solidFill>
                  <a:schemeClr val="tx1"/>
                </a:solidFill>
              </a:rPr>
              <a:t>These 2 views explain jointly by 5 dimensions</a:t>
            </a:r>
            <a:br>
              <a:rPr lang="en-US" dirty="0">
                <a:solidFill>
                  <a:schemeClr val="tx1"/>
                </a:solidFill>
              </a:rPr>
            </a:br>
            <a:r>
              <a:rPr lang="en-US" b="1" dirty="0">
                <a:solidFill>
                  <a:schemeClr val="tx1"/>
                </a:solidFill>
              </a:rPr>
              <a:t>We have enough explanations here </a:t>
            </a:r>
            <a:r>
              <a:rPr lang="en-US" b="1" dirty="0">
                <a:solidFill>
                  <a:schemeClr val="tx1"/>
                </a:solidFill>
                <a:sym typeface="Wingdings" pitchFamily="2" charset="2"/>
              </a:rPr>
              <a:t></a:t>
            </a:r>
            <a:endParaRPr lang="en-US" b="1" dirty="0">
              <a:solidFill>
                <a:schemeClr val="tx1"/>
              </a:solidFill>
            </a:endParaRPr>
          </a:p>
        </p:txBody>
      </p:sp>
    </p:spTree>
    <p:extLst>
      <p:ext uri="{BB962C8B-B14F-4D97-AF65-F5344CB8AC3E}">
        <p14:creationId xmlns:p14="http://schemas.microsoft.com/office/powerpoint/2010/main" val="366947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4" name="Rectangle 3">
            <a:extLst>
              <a:ext uri="{FF2B5EF4-FFF2-40B4-BE49-F238E27FC236}">
                <a16:creationId xmlns:a16="http://schemas.microsoft.com/office/drawing/2014/main" id="{5512DBAF-B68A-284E-8D1B-94526FD47392}"/>
              </a:ext>
            </a:extLst>
          </p:cNvPr>
          <p:cNvSpPr/>
          <p:nvPr/>
        </p:nvSpPr>
        <p:spPr>
          <a:xfrm>
            <a:off x="232028" y="225931"/>
            <a:ext cx="7525858" cy="400110"/>
          </a:xfrm>
          <a:prstGeom prst="rect">
            <a:avLst/>
          </a:prstGeom>
        </p:spPr>
        <p:txBody>
          <a:bodyPr wrap="square">
            <a:spAutoFit/>
          </a:bodyPr>
          <a:lstStyle/>
          <a:p>
            <a:r>
              <a:rPr lang="en-GB" sz="2000" b="1" dirty="0">
                <a:solidFill>
                  <a:srgbClr val="002060"/>
                </a:solidFill>
                <a:latin typeface="Lato"/>
                <a:ea typeface="Lato"/>
                <a:cs typeface="Lato"/>
                <a:sym typeface="Lato"/>
              </a:rPr>
              <a:t>Conclusions</a:t>
            </a:r>
            <a:endParaRPr lang="en-NL" sz="2000" b="1" dirty="0"/>
          </a:p>
        </p:txBody>
      </p:sp>
      <p:sp>
        <p:nvSpPr>
          <p:cNvPr id="25" name="Rectangle 24">
            <a:extLst>
              <a:ext uri="{FF2B5EF4-FFF2-40B4-BE49-F238E27FC236}">
                <a16:creationId xmlns:a16="http://schemas.microsoft.com/office/drawing/2014/main" id="{EF144C30-2516-D74B-ACB3-D343C9D9722B}"/>
              </a:ext>
            </a:extLst>
          </p:cNvPr>
          <p:cNvSpPr/>
          <p:nvPr/>
        </p:nvSpPr>
        <p:spPr>
          <a:xfrm>
            <a:off x="232028" y="864560"/>
            <a:ext cx="7525858" cy="3170099"/>
          </a:xfrm>
          <a:prstGeom prst="rect">
            <a:avLst/>
          </a:prstGeom>
        </p:spPr>
        <p:txBody>
          <a:bodyPr wrap="square">
            <a:spAutoFit/>
          </a:bodyPr>
          <a:lstStyle/>
          <a:p>
            <a:r>
              <a:rPr lang="en-GB" sz="2000" b="1" dirty="0">
                <a:solidFill>
                  <a:srgbClr val="7575D1"/>
                </a:solidFill>
                <a:latin typeface="Lato"/>
                <a:ea typeface="Lato"/>
                <a:cs typeface="Lato"/>
                <a:sym typeface="Lato"/>
              </a:rPr>
              <a:t>Attribute-based explanation of projections</a:t>
            </a:r>
          </a:p>
          <a:p>
            <a:pPr marL="342900" indent="-342900">
              <a:buFont typeface="Arial" panose="020B0604020202020204" pitchFamily="34" charset="0"/>
              <a:buChar char="•"/>
            </a:pPr>
            <a:r>
              <a:rPr lang="en-GB" sz="2000" dirty="0">
                <a:solidFill>
                  <a:schemeClr val="tx1"/>
                </a:solidFill>
              </a:rPr>
              <a:t>a</a:t>
            </a:r>
            <a:r>
              <a:rPr lang="en-NL" sz="2000" dirty="0">
                <a:solidFill>
                  <a:schemeClr val="tx1"/>
                </a:solidFill>
              </a:rPr>
              <a:t>dd dimensionality and correlation to existing contribution explanation</a:t>
            </a:r>
          </a:p>
          <a:p>
            <a:pPr marL="342900" indent="-342900">
              <a:buFont typeface="Arial" panose="020B0604020202020204" pitchFamily="34" charset="0"/>
              <a:buChar char="•"/>
            </a:pPr>
            <a:r>
              <a:rPr lang="en-GB" sz="2000" dirty="0">
                <a:solidFill>
                  <a:schemeClr val="tx1"/>
                </a:solidFill>
              </a:rPr>
              <a:t>v</a:t>
            </a:r>
            <a:r>
              <a:rPr lang="en-NL" sz="2000" dirty="0">
                <a:solidFill>
                  <a:schemeClr val="tx1"/>
                </a:solidFill>
              </a:rPr>
              <a:t>iews are effective </a:t>
            </a:r>
            <a:r>
              <a:rPr lang="en-NL" sz="2000" i="1" dirty="0">
                <a:solidFill>
                  <a:schemeClr val="tx1"/>
                </a:solidFill>
              </a:rPr>
              <a:t>together</a:t>
            </a:r>
          </a:p>
          <a:p>
            <a:pPr marL="342900" indent="-342900">
              <a:buFont typeface="Arial" panose="020B0604020202020204" pitchFamily="34" charset="0"/>
              <a:buChar char="•"/>
            </a:pPr>
            <a:r>
              <a:rPr lang="en-GB" sz="2000" dirty="0">
                <a:solidFill>
                  <a:schemeClr val="tx1"/>
                </a:solidFill>
              </a:rPr>
              <a:t>e</a:t>
            </a:r>
            <a:r>
              <a:rPr lang="en-NL" sz="2000" dirty="0">
                <a:solidFill>
                  <a:schemeClr val="tx1"/>
                </a:solidFill>
              </a:rPr>
              <a:t>asy to implement, fast to compute</a:t>
            </a:r>
          </a:p>
          <a:p>
            <a:pPr marL="342900" indent="-342900">
              <a:buFont typeface="Arial" panose="020B0604020202020204" pitchFamily="34" charset="0"/>
              <a:buChar char="•"/>
            </a:pPr>
            <a:r>
              <a:rPr lang="en-GB" sz="2000" dirty="0">
                <a:solidFill>
                  <a:schemeClr val="tx1"/>
                </a:solidFill>
              </a:rPr>
              <a:t>w</a:t>
            </a:r>
            <a:r>
              <a:rPr lang="en-NL" sz="2000" dirty="0">
                <a:solidFill>
                  <a:schemeClr val="tx1"/>
                </a:solidFill>
              </a:rPr>
              <a:t>orks for any projection method</a:t>
            </a:r>
          </a:p>
          <a:p>
            <a:pPr marL="342900" indent="-342900">
              <a:buFont typeface="Arial" panose="020B0604020202020204" pitchFamily="34" charset="0"/>
              <a:buChar char="•"/>
            </a:pPr>
            <a:endParaRPr lang="en-NL" sz="2000" dirty="0">
              <a:solidFill>
                <a:schemeClr val="tx1"/>
              </a:solidFill>
            </a:endParaRPr>
          </a:p>
          <a:p>
            <a:r>
              <a:rPr lang="en-GB" sz="2000" b="1" dirty="0">
                <a:solidFill>
                  <a:srgbClr val="7575D1"/>
                </a:solidFill>
                <a:latin typeface="Lato"/>
                <a:ea typeface="Lato"/>
                <a:cs typeface="Lato"/>
                <a:sym typeface="Lato"/>
              </a:rPr>
              <a:t>Future work</a:t>
            </a:r>
          </a:p>
          <a:p>
            <a:pPr marL="342900" indent="-342900">
              <a:buFont typeface="Arial" panose="020B0604020202020204" pitchFamily="34" charset="0"/>
              <a:buChar char="•"/>
            </a:pPr>
            <a:r>
              <a:rPr lang="en-US" sz="2000" dirty="0">
                <a:solidFill>
                  <a:schemeClr val="tx1"/>
                </a:solidFill>
              </a:rPr>
              <a:t>higher dimensional data (50..100 dimensions)</a:t>
            </a:r>
            <a:endParaRPr lang="en-NL" sz="2000" dirty="0">
              <a:solidFill>
                <a:schemeClr val="tx1"/>
              </a:solidFill>
            </a:endParaRPr>
          </a:p>
          <a:p>
            <a:pPr marL="342900" indent="-342900">
              <a:buFont typeface="Arial" panose="020B0604020202020204" pitchFamily="34" charset="0"/>
              <a:buChar char="•"/>
            </a:pPr>
            <a:r>
              <a:rPr lang="en-GB" sz="2000" dirty="0">
                <a:solidFill>
                  <a:schemeClr val="tx1"/>
                </a:solidFill>
              </a:rPr>
              <a:t>c</a:t>
            </a:r>
            <a:r>
              <a:rPr lang="en-NL" sz="2000" dirty="0">
                <a:solidFill>
                  <a:schemeClr val="tx1"/>
                </a:solidFill>
              </a:rPr>
              <a:t>apture/show more complex patterns</a:t>
            </a:r>
          </a:p>
        </p:txBody>
      </p:sp>
      <p:pic>
        <p:nvPicPr>
          <p:cNvPr id="26" name="Picture 25">
            <a:extLst>
              <a:ext uri="{FF2B5EF4-FFF2-40B4-BE49-F238E27FC236}">
                <a16:creationId xmlns:a16="http://schemas.microsoft.com/office/drawing/2014/main" id="{E1E7D2B1-7C07-B54B-BC7A-DA0C6B9E8B1A}"/>
              </a:ext>
            </a:extLst>
          </p:cNvPr>
          <p:cNvPicPr>
            <a:picLocks noChangeAspect="1"/>
          </p:cNvPicPr>
          <p:nvPr/>
        </p:nvPicPr>
        <p:blipFill>
          <a:blip r:embed="rId3"/>
          <a:stretch>
            <a:fillRect/>
          </a:stretch>
        </p:blipFill>
        <p:spPr>
          <a:xfrm>
            <a:off x="4393829" y="4474303"/>
            <a:ext cx="1556743" cy="507121"/>
          </a:xfrm>
          <a:prstGeom prst="rect">
            <a:avLst/>
          </a:prstGeom>
        </p:spPr>
      </p:pic>
      <p:pic>
        <p:nvPicPr>
          <p:cNvPr id="27" name="Picture 11">
            <a:extLst>
              <a:ext uri="{FF2B5EF4-FFF2-40B4-BE49-F238E27FC236}">
                <a16:creationId xmlns:a16="http://schemas.microsoft.com/office/drawing/2014/main" id="{D03B71AA-5423-FE49-9165-9AA6B6C72D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4920" y="4538157"/>
            <a:ext cx="1362075" cy="379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9969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Box 14">
            <a:extLst>
              <a:ext uri="{FF2B5EF4-FFF2-40B4-BE49-F238E27FC236}">
                <a16:creationId xmlns:a16="http://schemas.microsoft.com/office/drawing/2014/main" id="{E20FBC90-C55E-B542-AF3A-B5CACF2D02D8}"/>
              </a:ext>
            </a:extLst>
          </p:cNvPr>
          <p:cNvSpPr txBox="1">
            <a:spLocks noChangeArrowheads="1"/>
          </p:cNvSpPr>
          <p:nvPr/>
        </p:nvSpPr>
        <p:spPr bwMode="auto">
          <a:xfrm>
            <a:off x="1485900" y="228600"/>
            <a:ext cx="6343650" cy="2146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US" altLang="en-NL" sz="1725">
                <a:solidFill>
                  <a:schemeClr val="accent2"/>
                </a:solidFill>
              </a:rPr>
              <a:t>Introduction</a:t>
            </a:r>
            <a:br>
              <a:rPr lang="en-US" altLang="en-NL" sz="1725">
                <a:solidFill>
                  <a:schemeClr val="accent2"/>
                </a:solidFill>
              </a:rPr>
            </a:br>
            <a:endParaRPr lang="en-US" altLang="en-NL" sz="1725">
              <a:solidFill>
                <a:schemeClr val="accent2"/>
              </a:solidFill>
            </a:endParaRPr>
          </a:p>
          <a:p>
            <a:pPr eaLnBrk="1" hangingPunct="1">
              <a:spcBef>
                <a:spcPct val="0"/>
              </a:spcBef>
              <a:buFontTx/>
              <a:buNone/>
            </a:pPr>
            <a:r>
              <a:rPr lang="en-US" altLang="en-NL" sz="1350">
                <a:solidFill>
                  <a:srgbClr val="000090"/>
                </a:solidFill>
              </a:rPr>
              <a:t>Who am I?</a:t>
            </a:r>
          </a:p>
          <a:p>
            <a:pPr eaLnBrk="1" hangingPunct="1">
              <a:spcBef>
                <a:spcPct val="0"/>
              </a:spcBef>
              <a:buFontTx/>
              <a:buNone/>
            </a:pPr>
            <a:endParaRPr lang="en-US" altLang="en-NL" sz="1350">
              <a:solidFill>
                <a:srgbClr val="000090"/>
              </a:solidFill>
            </a:endParaRPr>
          </a:p>
          <a:p>
            <a:pPr eaLnBrk="1" hangingPunct="1">
              <a:spcBef>
                <a:spcPct val="0"/>
              </a:spcBef>
            </a:pPr>
            <a:r>
              <a:rPr lang="en-US" altLang="en-NL" sz="1200"/>
              <a:t> PhD in scientific visualization (TU Eindhoven, 2000)</a:t>
            </a:r>
          </a:p>
          <a:p>
            <a:pPr eaLnBrk="1" hangingPunct="1">
              <a:spcBef>
                <a:spcPct val="0"/>
              </a:spcBef>
            </a:pPr>
            <a:r>
              <a:rPr lang="en-US" altLang="en-NL" sz="1200"/>
              <a:t> assistant professor in visualization (TU Eindhoven, 2000-2007) </a:t>
            </a:r>
          </a:p>
          <a:p>
            <a:pPr eaLnBrk="1" hangingPunct="1">
              <a:spcBef>
                <a:spcPct val="0"/>
              </a:spcBef>
            </a:pPr>
            <a:r>
              <a:rPr lang="en-US" altLang="en-NL" sz="1200"/>
              <a:t> professor in multiscale visual analytics (RUG, 2007-2019)</a:t>
            </a:r>
          </a:p>
          <a:p>
            <a:pPr eaLnBrk="1" hangingPunct="1">
              <a:spcBef>
                <a:spcPct val="0"/>
              </a:spcBef>
            </a:pPr>
            <a:r>
              <a:rPr lang="en-US" altLang="en-NL" sz="1200"/>
              <a:t> professor in visual data analytics (UU, since 2019)</a:t>
            </a:r>
          </a:p>
          <a:p>
            <a:pPr eaLnBrk="1" hangingPunct="1">
              <a:spcBef>
                <a:spcPct val="0"/>
              </a:spcBef>
            </a:pPr>
            <a:r>
              <a:rPr lang="en-US" altLang="en-NL" sz="1200"/>
              <a:t> 28 PhD students, 70+ MSc students</a:t>
            </a:r>
          </a:p>
          <a:p>
            <a:pPr eaLnBrk="1" hangingPunct="1">
              <a:spcBef>
                <a:spcPct val="0"/>
              </a:spcBef>
            </a:pPr>
            <a:r>
              <a:rPr lang="en-US" altLang="en-NL" sz="1200"/>
              <a:t> research: visual analytics, shape analytics, machine learning</a:t>
            </a:r>
          </a:p>
        </p:txBody>
      </p:sp>
      <p:pic>
        <p:nvPicPr>
          <p:cNvPr id="16386" name="Picture 11">
            <a:extLst>
              <a:ext uri="{FF2B5EF4-FFF2-40B4-BE49-F238E27FC236}">
                <a16:creationId xmlns:a16="http://schemas.microsoft.com/office/drawing/2014/main" id="{B9F5F2BB-2E6F-3748-9FE4-6B4BE5C1D6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43601" y="3232547"/>
            <a:ext cx="908447" cy="1189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12">
            <a:extLst>
              <a:ext uri="{FF2B5EF4-FFF2-40B4-BE49-F238E27FC236}">
                <a16:creationId xmlns:a16="http://schemas.microsoft.com/office/drawing/2014/main" id="{3C10184A-5D1E-854F-AC3B-A8F703A18B9C}"/>
              </a:ext>
            </a:extLst>
          </p:cNvPr>
          <p:cNvSpPr>
            <a:spLocks noChangeArrowheads="1"/>
          </p:cNvSpPr>
          <p:nvPr/>
        </p:nvSpPr>
        <p:spPr bwMode="auto">
          <a:xfrm>
            <a:off x="6013847" y="4418410"/>
            <a:ext cx="1943100"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US" altLang="en-NL" sz="750"/>
              <a:t>Data Visualization: Principles and Practice</a:t>
            </a:r>
            <a:br>
              <a:rPr lang="en-US" altLang="en-NL" sz="750"/>
            </a:br>
            <a:r>
              <a:rPr lang="en-US" altLang="en-NL" sz="750"/>
              <a:t>A. K. Peters, 2008 / 2014</a:t>
            </a:r>
          </a:p>
        </p:txBody>
      </p:sp>
      <p:pic>
        <p:nvPicPr>
          <p:cNvPr id="16388" name="Picture 11">
            <a:extLst>
              <a:ext uri="{FF2B5EF4-FFF2-40B4-BE49-F238E27FC236}">
                <a16:creationId xmlns:a16="http://schemas.microsoft.com/office/drawing/2014/main" id="{D5E04535-DD6B-AA41-B282-09E5C90E02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31794" y="2057400"/>
            <a:ext cx="1147763"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Rectangle 12">
            <a:extLst>
              <a:ext uri="{FF2B5EF4-FFF2-40B4-BE49-F238E27FC236}">
                <a16:creationId xmlns:a16="http://schemas.microsoft.com/office/drawing/2014/main" id="{DCE5E281-A19D-8744-9D81-813792A9FB53}"/>
              </a:ext>
            </a:extLst>
          </p:cNvPr>
          <p:cNvSpPr>
            <a:spLocks noChangeArrowheads="1"/>
          </p:cNvSpPr>
          <p:nvPr/>
        </p:nvSpPr>
        <p:spPr bwMode="auto">
          <a:xfrm>
            <a:off x="6775848" y="2343150"/>
            <a:ext cx="1157689"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US" altLang="en-NL" sz="750"/>
              <a:t>www.solidsourceit.com</a:t>
            </a:r>
          </a:p>
        </p:txBody>
      </p:sp>
      <p:sp>
        <p:nvSpPr>
          <p:cNvPr id="16390" name="Rectangle 12">
            <a:extLst>
              <a:ext uri="{FF2B5EF4-FFF2-40B4-BE49-F238E27FC236}">
                <a16:creationId xmlns:a16="http://schemas.microsoft.com/office/drawing/2014/main" id="{1A641DF0-A5A4-6443-8305-BE08B666B3AF}"/>
              </a:ext>
            </a:extLst>
          </p:cNvPr>
          <p:cNvSpPr>
            <a:spLocks noChangeArrowheads="1"/>
          </p:cNvSpPr>
          <p:nvPr/>
        </p:nvSpPr>
        <p:spPr bwMode="auto">
          <a:xfrm>
            <a:off x="6172200" y="1383507"/>
            <a:ext cx="1877437"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US" altLang="en-NL" sz="750"/>
              <a:t>http://www.staff.science.uu.nl/~telea001</a:t>
            </a:r>
          </a:p>
        </p:txBody>
      </p:sp>
      <p:pic>
        <p:nvPicPr>
          <p:cNvPr id="16391" name="Picture 6">
            <a:extLst>
              <a:ext uri="{FF2B5EF4-FFF2-40B4-BE49-F238E27FC236}">
                <a16:creationId xmlns:a16="http://schemas.microsoft.com/office/drawing/2014/main" id="{DD52F0AA-0A99-D345-A1F9-B07F5D59B6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06254" y="3228975"/>
            <a:ext cx="407194" cy="472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7">
            <a:extLst>
              <a:ext uri="{FF2B5EF4-FFF2-40B4-BE49-F238E27FC236}">
                <a16:creationId xmlns:a16="http://schemas.microsoft.com/office/drawing/2014/main" id="{10A64F2E-A761-884C-94F5-501321C6D2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56310" y="3228975"/>
            <a:ext cx="350044" cy="477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8">
            <a:extLst>
              <a:ext uri="{FF2B5EF4-FFF2-40B4-BE49-F238E27FC236}">
                <a16:creationId xmlns:a16="http://schemas.microsoft.com/office/drawing/2014/main" id="{A2DAA058-7147-7845-AEEE-E992666D79D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63504" y="3228976"/>
            <a:ext cx="363140" cy="478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4" name="Picture 10">
            <a:extLst>
              <a:ext uri="{FF2B5EF4-FFF2-40B4-BE49-F238E27FC236}">
                <a16:creationId xmlns:a16="http://schemas.microsoft.com/office/drawing/2014/main" id="{D22C9933-F3BA-6E4A-9346-CE07F9A1EA1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76650" y="3228975"/>
            <a:ext cx="386954"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5" name="Picture 11">
            <a:extLst>
              <a:ext uri="{FF2B5EF4-FFF2-40B4-BE49-F238E27FC236}">
                <a16:creationId xmlns:a16="http://schemas.microsoft.com/office/drawing/2014/main" id="{D4626329-6CE2-854A-8DC4-BCF6DAC731A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124325" y="3228975"/>
            <a:ext cx="370285" cy="46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6" name="Picture 12">
            <a:extLst>
              <a:ext uri="{FF2B5EF4-FFF2-40B4-BE49-F238E27FC236}">
                <a16:creationId xmlns:a16="http://schemas.microsoft.com/office/drawing/2014/main" id="{02C56AD0-E623-8A4E-8BA6-B9357476711F}"/>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608535" y="3764757"/>
            <a:ext cx="311944" cy="470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7" name="Picture 16">
            <a:extLst>
              <a:ext uri="{FF2B5EF4-FFF2-40B4-BE49-F238E27FC236}">
                <a16:creationId xmlns:a16="http://schemas.microsoft.com/office/drawing/2014/main" id="{293F10D3-3A0C-B849-9673-428B4BFAACBE}"/>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925242" y="3764756"/>
            <a:ext cx="467915" cy="46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8" name="Picture 22">
            <a:extLst>
              <a:ext uri="{FF2B5EF4-FFF2-40B4-BE49-F238E27FC236}">
                <a16:creationId xmlns:a16="http://schemas.microsoft.com/office/drawing/2014/main" id="{6DDB73E4-DC39-9B41-9687-DA94F93DE034}"/>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002631" y="3228975"/>
            <a:ext cx="358379"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9" name="Picture 14">
            <a:extLst>
              <a:ext uri="{FF2B5EF4-FFF2-40B4-BE49-F238E27FC236}">
                <a16:creationId xmlns:a16="http://schemas.microsoft.com/office/drawing/2014/main" id="{74317B0A-0DDB-6B4F-82C6-F718CB4545A1}"/>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421731" y="3757612"/>
            <a:ext cx="372666" cy="472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0" name="Picture 1">
            <a:extLst>
              <a:ext uri="{FF2B5EF4-FFF2-40B4-BE49-F238E27FC236}">
                <a16:creationId xmlns:a16="http://schemas.microsoft.com/office/drawing/2014/main" id="{F91427D6-8AF0-864A-8F92-660DBFBD729B}"/>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857500" y="3764757"/>
            <a:ext cx="342900" cy="478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1" name="Picture 2">
            <a:extLst>
              <a:ext uri="{FF2B5EF4-FFF2-40B4-BE49-F238E27FC236}">
                <a16:creationId xmlns:a16="http://schemas.microsoft.com/office/drawing/2014/main" id="{3DA26A1D-0B14-C94E-931C-2FC13B9294B3}"/>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3253979" y="3764757"/>
            <a:ext cx="378619" cy="46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2" name="Picture 3">
            <a:extLst>
              <a:ext uri="{FF2B5EF4-FFF2-40B4-BE49-F238E27FC236}">
                <a16:creationId xmlns:a16="http://schemas.microsoft.com/office/drawing/2014/main" id="{B1A331D7-D4A0-8E46-9F06-38EEB1E7DDFF}"/>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3686175" y="3764756"/>
            <a:ext cx="37742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3" name="Picture 4">
            <a:extLst>
              <a:ext uri="{FF2B5EF4-FFF2-40B4-BE49-F238E27FC236}">
                <a16:creationId xmlns:a16="http://schemas.microsoft.com/office/drawing/2014/main" id="{D7D16460-382C-0344-B2A7-3905AADFCFD3}"/>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110038" y="3764756"/>
            <a:ext cx="38219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4" name="Picture 5">
            <a:extLst>
              <a:ext uri="{FF2B5EF4-FFF2-40B4-BE49-F238E27FC236}">
                <a16:creationId xmlns:a16="http://schemas.microsoft.com/office/drawing/2014/main" id="{ED882545-171F-194C-AF75-123B6880A8B3}"/>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910387" y="3228976"/>
            <a:ext cx="976313" cy="120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5" name="Picture 1">
            <a:extLst>
              <a:ext uri="{FF2B5EF4-FFF2-40B4-BE49-F238E27FC236}">
                <a16:creationId xmlns:a16="http://schemas.microsoft.com/office/drawing/2014/main" id="{5018BD67-5585-8640-8793-6BB8BD72BD02}"/>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1607344" y="3230166"/>
            <a:ext cx="346472" cy="470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6" name="Picture 1">
            <a:extLst>
              <a:ext uri="{FF2B5EF4-FFF2-40B4-BE49-F238E27FC236}">
                <a16:creationId xmlns:a16="http://schemas.microsoft.com/office/drawing/2014/main" id="{7FEBC9B8-9E3C-3E4F-8B4B-492C92087EEB}"/>
              </a:ext>
            </a:extLst>
          </p:cNvPr>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1608535" y="4279106"/>
            <a:ext cx="32027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7" name="Picture 2">
            <a:extLst>
              <a:ext uri="{FF2B5EF4-FFF2-40B4-BE49-F238E27FC236}">
                <a16:creationId xmlns:a16="http://schemas.microsoft.com/office/drawing/2014/main" id="{C0DAE632-21E4-A14A-8194-BD20FF2F89DA}"/>
              </a:ext>
            </a:extLst>
          </p:cNvPr>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1990726" y="4279106"/>
            <a:ext cx="364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8" name="Picture 7">
            <a:extLst>
              <a:ext uri="{FF2B5EF4-FFF2-40B4-BE49-F238E27FC236}">
                <a16:creationId xmlns:a16="http://schemas.microsoft.com/office/drawing/2014/main" id="{6475CF85-AC4A-5F48-BDA1-304AC350F805}"/>
              </a:ext>
            </a:extLst>
          </p:cNvPr>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2437210" y="4279106"/>
            <a:ext cx="35123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9" name="Picture 10">
            <a:extLst>
              <a:ext uri="{FF2B5EF4-FFF2-40B4-BE49-F238E27FC236}">
                <a16:creationId xmlns:a16="http://schemas.microsoft.com/office/drawing/2014/main" id="{10648306-328D-9A49-98DF-E26D59B9A964}"/>
              </a:ext>
            </a:extLst>
          </p:cNvPr>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2856310" y="4283869"/>
            <a:ext cx="3429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0" name="Picture 11">
            <a:extLst>
              <a:ext uri="{FF2B5EF4-FFF2-40B4-BE49-F238E27FC236}">
                <a16:creationId xmlns:a16="http://schemas.microsoft.com/office/drawing/2014/main" id="{F5245F90-70E4-3946-B7BC-300765C333CC}"/>
              </a:ext>
            </a:extLst>
          </p:cNvPr>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3248026" y="4279106"/>
            <a:ext cx="38457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1" name="Picture 13">
            <a:extLst>
              <a:ext uri="{FF2B5EF4-FFF2-40B4-BE49-F238E27FC236}">
                <a16:creationId xmlns:a16="http://schemas.microsoft.com/office/drawing/2014/main" id="{4B0A8A98-7D09-564A-930B-7D953B14179C}"/>
              </a:ext>
            </a:extLst>
          </p:cNvPr>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3682604" y="4279106"/>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2" name="Picture 3">
            <a:extLst>
              <a:ext uri="{FF2B5EF4-FFF2-40B4-BE49-F238E27FC236}">
                <a16:creationId xmlns:a16="http://schemas.microsoft.com/office/drawing/2014/main" id="{30733AB4-C2DC-2D4A-862F-28915C4A6541}"/>
              </a:ext>
            </a:extLst>
          </p:cNvPr>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4119563" y="4279106"/>
            <a:ext cx="378619"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3" name="Picture 4">
            <a:extLst>
              <a:ext uri="{FF2B5EF4-FFF2-40B4-BE49-F238E27FC236}">
                <a16:creationId xmlns:a16="http://schemas.microsoft.com/office/drawing/2014/main" id="{90EA47EA-35FE-FC49-9F9E-674BF9C5C3E6}"/>
              </a:ext>
            </a:extLst>
          </p:cNvPr>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4530329" y="3228975"/>
            <a:ext cx="373856"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4" name="Picture 5">
            <a:extLst>
              <a:ext uri="{FF2B5EF4-FFF2-40B4-BE49-F238E27FC236}">
                <a16:creationId xmlns:a16="http://schemas.microsoft.com/office/drawing/2014/main" id="{3FB21CC4-E1A3-8B45-9DD3-1362AF7E24DC}"/>
              </a:ext>
            </a:extLst>
          </p:cNvPr>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4538663" y="3773091"/>
            <a:ext cx="370285" cy="44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5" name="Picture 8">
            <a:extLst>
              <a:ext uri="{FF2B5EF4-FFF2-40B4-BE49-F238E27FC236}">
                <a16:creationId xmlns:a16="http://schemas.microsoft.com/office/drawing/2014/main" id="{D80A675D-B78C-014C-B27F-3A39590CDD5C}"/>
              </a:ext>
            </a:extLst>
          </p:cNvPr>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4566047" y="4282678"/>
            <a:ext cx="332184" cy="46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6" name="Picture 9">
            <a:extLst>
              <a:ext uri="{FF2B5EF4-FFF2-40B4-BE49-F238E27FC236}">
                <a16:creationId xmlns:a16="http://schemas.microsoft.com/office/drawing/2014/main" id="{24550A74-2149-8F44-A8DC-07632FCC0C24}"/>
              </a:ext>
            </a:extLst>
          </p:cNvPr>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4936331" y="3236119"/>
            <a:ext cx="366713" cy="46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B1295898-A0B3-2842-BD7E-F16C4D7E21E4}"/>
              </a:ext>
            </a:extLst>
          </p:cNvPr>
          <p:cNvSpPr>
            <a:spLocks noChangeArrowheads="1"/>
          </p:cNvSpPr>
          <p:nvPr/>
        </p:nvSpPr>
        <p:spPr bwMode="auto">
          <a:xfrm>
            <a:off x="2000250" y="4286250"/>
            <a:ext cx="342900" cy="457200"/>
          </a:xfrm>
          <a:prstGeom prst="rect">
            <a:avLst/>
          </a:prstGeom>
          <a:noFill/>
          <a:ln w="28575">
            <a:solidFill>
              <a:srgbClr val="FF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sz="1050">
              <a:solidFill>
                <a:schemeClr val="lt1"/>
              </a:solidFill>
              <a:latin typeface="+mn-lt"/>
              <a:ea typeface="+mn-ea"/>
            </a:endParaRPr>
          </a:p>
        </p:txBody>
      </p:sp>
      <p:sp>
        <p:nvSpPr>
          <p:cNvPr id="38" name="Rectangle 37">
            <a:extLst>
              <a:ext uri="{FF2B5EF4-FFF2-40B4-BE49-F238E27FC236}">
                <a16:creationId xmlns:a16="http://schemas.microsoft.com/office/drawing/2014/main" id="{388BAD73-0996-A941-A56C-E557BF0BD27E}"/>
              </a:ext>
            </a:extLst>
          </p:cNvPr>
          <p:cNvSpPr>
            <a:spLocks noChangeArrowheads="1"/>
          </p:cNvSpPr>
          <p:nvPr/>
        </p:nvSpPr>
        <p:spPr bwMode="auto">
          <a:xfrm>
            <a:off x="2457450" y="4286250"/>
            <a:ext cx="342900" cy="457200"/>
          </a:xfrm>
          <a:prstGeom prst="rect">
            <a:avLst/>
          </a:prstGeom>
          <a:noFill/>
          <a:ln w="28575">
            <a:solidFill>
              <a:srgbClr val="FF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sz="1050">
              <a:solidFill>
                <a:schemeClr val="lt1"/>
              </a:solidFill>
              <a:latin typeface="+mn-lt"/>
              <a:ea typeface="+mn-ea"/>
            </a:endParaRPr>
          </a:p>
        </p:txBody>
      </p:sp>
      <p:sp>
        <p:nvSpPr>
          <p:cNvPr id="39" name="Rectangle 38">
            <a:extLst>
              <a:ext uri="{FF2B5EF4-FFF2-40B4-BE49-F238E27FC236}">
                <a16:creationId xmlns:a16="http://schemas.microsoft.com/office/drawing/2014/main" id="{D27B602D-189B-D041-8547-1B38B2D22795}"/>
              </a:ext>
            </a:extLst>
          </p:cNvPr>
          <p:cNvSpPr>
            <a:spLocks noChangeArrowheads="1"/>
          </p:cNvSpPr>
          <p:nvPr/>
        </p:nvSpPr>
        <p:spPr bwMode="auto">
          <a:xfrm>
            <a:off x="2857500" y="4286250"/>
            <a:ext cx="342900" cy="457200"/>
          </a:xfrm>
          <a:prstGeom prst="rect">
            <a:avLst/>
          </a:prstGeom>
          <a:noFill/>
          <a:ln w="28575">
            <a:solidFill>
              <a:srgbClr val="FF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sz="1050">
              <a:solidFill>
                <a:schemeClr val="lt1"/>
              </a:solidFill>
              <a:latin typeface="+mn-lt"/>
              <a:ea typeface="+mn-ea"/>
            </a:endParaRPr>
          </a:p>
        </p:txBody>
      </p:sp>
      <p:sp>
        <p:nvSpPr>
          <p:cNvPr id="40" name="Rectangle 39">
            <a:extLst>
              <a:ext uri="{FF2B5EF4-FFF2-40B4-BE49-F238E27FC236}">
                <a16:creationId xmlns:a16="http://schemas.microsoft.com/office/drawing/2014/main" id="{49BDB5AB-ACC6-784B-BB14-1662BEF586A0}"/>
              </a:ext>
            </a:extLst>
          </p:cNvPr>
          <p:cNvSpPr>
            <a:spLocks noChangeArrowheads="1"/>
          </p:cNvSpPr>
          <p:nvPr/>
        </p:nvSpPr>
        <p:spPr bwMode="auto">
          <a:xfrm>
            <a:off x="3257551" y="4286250"/>
            <a:ext cx="375047" cy="457200"/>
          </a:xfrm>
          <a:prstGeom prst="rect">
            <a:avLst/>
          </a:prstGeom>
          <a:noFill/>
          <a:ln w="28575">
            <a:solidFill>
              <a:srgbClr val="FF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sz="1050">
              <a:solidFill>
                <a:schemeClr val="lt1"/>
              </a:solidFill>
              <a:latin typeface="+mn-lt"/>
              <a:ea typeface="+mn-ea"/>
            </a:endParaRPr>
          </a:p>
        </p:txBody>
      </p:sp>
      <p:sp>
        <p:nvSpPr>
          <p:cNvPr id="41" name="Rectangle 40">
            <a:extLst>
              <a:ext uri="{FF2B5EF4-FFF2-40B4-BE49-F238E27FC236}">
                <a16:creationId xmlns:a16="http://schemas.microsoft.com/office/drawing/2014/main" id="{5981EB13-4A2B-2A44-955D-F6F0871595BC}"/>
              </a:ext>
            </a:extLst>
          </p:cNvPr>
          <p:cNvSpPr>
            <a:spLocks noChangeArrowheads="1"/>
          </p:cNvSpPr>
          <p:nvPr/>
        </p:nvSpPr>
        <p:spPr bwMode="auto">
          <a:xfrm>
            <a:off x="3690938" y="4286250"/>
            <a:ext cx="364331" cy="457200"/>
          </a:xfrm>
          <a:prstGeom prst="rect">
            <a:avLst/>
          </a:prstGeom>
          <a:noFill/>
          <a:ln w="28575">
            <a:solidFill>
              <a:srgbClr val="FF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sz="1050">
              <a:solidFill>
                <a:schemeClr val="lt1"/>
              </a:solidFill>
              <a:latin typeface="+mn-lt"/>
              <a:ea typeface="+mn-ea"/>
            </a:endParaRPr>
          </a:p>
        </p:txBody>
      </p:sp>
      <p:sp>
        <p:nvSpPr>
          <p:cNvPr id="42" name="Rectangle 41">
            <a:extLst>
              <a:ext uri="{FF2B5EF4-FFF2-40B4-BE49-F238E27FC236}">
                <a16:creationId xmlns:a16="http://schemas.microsoft.com/office/drawing/2014/main" id="{72658CE4-3562-454A-AAAD-D5C53393BF14}"/>
              </a:ext>
            </a:extLst>
          </p:cNvPr>
          <p:cNvSpPr>
            <a:spLocks noChangeArrowheads="1"/>
          </p:cNvSpPr>
          <p:nvPr/>
        </p:nvSpPr>
        <p:spPr bwMode="auto">
          <a:xfrm>
            <a:off x="4114800" y="4286250"/>
            <a:ext cx="379810" cy="457200"/>
          </a:xfrm>
          <a:prstGeom prst="rect">
            <a:avLst/>
          </a:prstGeom>
          <a:noFill/>
          <a:ln w="28575">
            <a:solidFill>
              <a:srgbClr val="FF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sz="1050">
              <a:solidFill>
                <a:schemeClr val="lt1"/>
              </a:solidFill>
              <a:latin typeface="+mn-lt"/>
              <a:ea typeface="+mn-ea"/>
            </a:endParaRPr>
          </a:p>
        </p:txBody>
      </p:sp>
      <p:sp>
        <p:nvSpPr>
          <p:cNvPr id="43" name="Rectangle 42">
            <a:extLst>
              <a:ext uri="{FF2B5EF4-FFF2-40B4-BE49-F238E27FC236}">
                <a16:creationId xmlns:a16="http://schemas.microsoft.com/office/drawing/2014/main" id="{0ACE8DF7-36B8-734D-BB7D-2D7E6A3F7ACF}"/>
              </a:ext>
            </a:extLst>
          </p:cNvPr>
          <p:cNvSpPr>
            <a:spLocks noChangeArrowheads="1"/>
          </p:cNvSpPr>
          <p:nvPr/>
        </p:nvSpPr>
        <p:spPr bwMode="auto">
          <a:xfrm>
            <a:off x="4566047" y="4292204"/>
            <a:ext cx="342900" cy="457200"/>
          </a:xfrm>
          <a:prstGeom prst="rect">
            <a:avLst/>
          </a:prstGeom>
          <a:noFill/>
          <a:ln w="28575">
            <a:solidFill>
              <a:srgbClr val="FF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sz="1050">
              <a:solidFill>
                <a:schemeClr val="lt1"/>
              </a:solidFill>
              <a:latin typeface="+mn-lt"/>
              <a:ea typeface="+mn-ea"/>
            </a:endParaRPr>
          </a:p>
        </p:txBody>
      </p:sp>
      <p:sp>
        <p:nvSpPr>
          <p:cNvPr id="44" name="Rectangle 43">
            <a:extLst>
              <a:ext uri="{FF2B5EF4-FFF2-40B4-BE49-F238E27FC236}">
                <a16:creationId xmlns:a16="http://schemas.microsoft.com/office/drawing/2014/main" id="{555DD791-92EA-1C48-92FA-CB85DFB109D3}"/>
              </a:ext>
            </a:extLst>
          </p:cNvPr>
          <p:cNvSpPr>
            <a:spLocks noChangeArrowheads="1"/>
          </p:cNvSpPr>
          <p:nvPr/>
        </p:nvSpPr>
        <p:spPr bwMode="auto">
          <a:xfrm>
            <a:off x="4544616" y="3239691"/>
            <a:ext cx="342900" cy="457200"/>
          </a:xfrm>
          <a:prstGeom prst="rect">
            <a:avLst/>
          </a:prstGeom>
          <a:noFill/>
          <a:ln w="28575">
            <a:solidFill>
              <a:srgbClr val="FF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sz="1050">
              <a:solidFill>
                <a:schemeClr val="lt1"/>
              </a:solidFill>
              <a:latin typeface="+mn-lt"/>
              <a:ea typeface="+mn-ea"/>
            </a:endParaRPr>
          </a:p>
        </p:txBody>
      </p:sp>
      <p:sp>
        <p:nvSpPr>
          <p:cNvPr id="45" name="Rectangle 44">
            <a:extLst>
              <a:ext uri="{FF2B5EF4-FFF2-40B4-BE49-F238E27FC236}">
                <a16:creationId xmlns:a16="http://schemas.microsoft.com/office/drawing/2014/main" id="{32F2AD8E-AD91-BF4E-8461-035EB105959E}"/>
              </a:ext>
            </a:extLst>
          </p:cNvPr>
          <p:cNvSpPr>
            <a:spLocks noChangeArrowheads="1"/>
          </p:cNvSpPr>
          <p:nvPr/>
        </p:nvSpPr>
        <p:spPr bwMode="auto">
          <a:xfrm>
            <a:off x="4954191" y="3233738"/>
            <a:ext cx="342900" cy="457200"/>
          </a:xfrm>
          <a:prstGeom prst="rect">
            <a:avLst/>
          </a:prstGeom>
          <a:noFill/>
          <a:ln w="28575">
            <a:solidFill>
              <a:srgbClr val="FF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sz="1050">
              <a:solidFill>
                <a:schemeClr val="lt1"/>
              </a:solidFill>
              <a:latin typeface="+mn-lt"/>
              <a:ea typeface="+mn-ea"/>
            </a:endParaRPr>
          </a:p>
        </p:txBody>
      </p:sp>
      <p:sp>
        <p:nvSpPr>
          <p:cNvPr id="46" name="Rectangle 45">
            <a:extLst>
              <a:ext uri="{FF2B5EF4-FFF2-40B4-BE49-F238E27FC236}">
                <a16:creationId xmlns:a16="http://schemas.microsoft.com/office/drawing/2014/main" id="{5E7F9D9F-7794-6943-A56B-28AEECB8EB91}"/>
              </a:ext>
            </a:extLst>
          </p:cNvPr>
          <p:cNvSpPr>
            <a:spLocks noChangeArrowheads="1"/>
          </p:cNvSpPr>
          <p:nvPr/>
        </p:nvSpPr>
        <p:spPr bwMode="auto">
          <a:xfrm>
            <a:off x="4566047" y="3771900"/>
            <a:ext cx="342900" cy="457200"/>
          </a:xfrm>
          <a:prstGeom prst="rect">
            <a:avLst/>
          </a:prstGeom>
          <a:noFill/>
          <a:ln w="28575">
            <a:solidFill>
              <a:srgbClr val="FF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sz="1050">
              <a:solidFill>
                <a:schemeClr val="lt1"/>
              </a:solidFill>
              <a:latin typeface="+mn-lt"/>
              <a:ea typeface="+mn-ea"/>
            </a:endParaRPr>
          </a:p>
        </p:txBody>
      </p:sp>
      <p:pic>
        <p:nvPicPr>
          <p:cNvPr id="16427" name="Picture 15" descr="From Clipboard.jpg">
            <a:extLst>
              <a:ext uri="{FF2B5EF4-FFF2-40B4-BE49-F238E27FC236}">
                <a16:creationId xmlns:a16="http://schemas.microsoft.com/office/drawing/2014/main" id="{6CD7782C-D387-AA43-9AD0-8ACD5409A24F}"/>
              </a:ext>
            </a:extLst>
          </p:cNvPr>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7056835" y="250032"/>
            <a:ext cx="831056" cy="113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0086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4" name="Rectangle 3">
            <a:extLst>
              <a:ext uri="{FF2B5EF4-FFF2-40B4-BE49-F238E27FC236}">
                <a16:creationId xmlns:a16="http://schemas.microsoft.com/office/drawing/2014/main" id="{5512DBAF-B68A-284E-8D1B-94526FD47392}"/>
              </a:ext>
            </a:extLst>
          </p:cNvPr>
          <p:cNvSpPr/>
          <p:nvPr/>
        </p:nvSpPr>
        <p:spPr>
          <a:xfrm>
            <a:off x="232029" y="313015"/>
            <a:ext cx="3531478" cy="400110"/>
          </a:xfrm>
          <a:prstGeom prst="rect">
            <a:avLst/>
          </a:prstGeom>
        </p:spPr>
        <p:txBody>
          <a:bodyPr wrap="square">
            <a:spAutoFit/>
          </a:bodyPr>
          <a:lstStyle/>
          <a:p>
            <a:r>
              <a:rPr lang="en-GB" sz="2000" b="1" dirty="0">
                <a:solidFill>
                  <a:srgbClr val="002060"/>
                </a:solidFill>
                <a:latin typeface="Lato"/>
                <a:ea typeface="Lato"/>
                <a:cs typeface="Lato"/>
                <a:sym typeface="Lato"/>
              </a:rPr>
              <a:t>Multidimensional Projections </a:t>
            </a:r>
            <a:endParaRPr lang="en-NL" sz="2000" b="1" dirty="0"/>
          </a:p>
        </p:txBody>
      </p:sp>
      <p:pic>
        <p:nvPicPr>
          <p:cNvPr id="5" name="Picture 4">
            <a:extLst>
              <a:ext uri="{FF2B5EF4-FFF2-40B4-BE49-F238E27FC236}">
                <a16:creationId xmlns:a16="http://schemas.microsoft.com/office/drawing/2014/main" id="{7732593E-9F11-E34C-ABD7-134C68B9267E}"/>
              </a:ext>
            </a:extLst>
          </p:cNvPr>
          <p:cNvPicPr>
            <a:picLocks noChangeAspect="1"/>
          </p:cNvPicPr>
          <p:nvPr/>
        </p:nvPicPr>
        <p:blipFill>
          <a:blip r:embed="rId3"/>
          <a:stretch>
            <a:fillRect/>
          </a:stretch>
        </p:blipFill>
        <p:spPr>
          <a:xfrm>
            <a:off x="5005804" y="1406062"/>
            <a:ext cx="2100982" cy="1995556"/>
          </a:xfrm>
          <a:prstGeom prst="rect">
            <a:avLst/>
          </a:prstGeom>
        </p:spPr>
      </p:pic>
      <p:pic>
        <p:nvPicPr>
          <p:cNvPr id="12" name="Picture 10">
            <a:extLst>
              <a:ext uri="{FF2B5EF4-FFF2-40B4-BE49-F238E27FC236}">
                <a16:creationId xmlns:a16="http://schemas.microsoft.com/office/drawing/2014/main" id="{FD931E3E-B4CC-7247-BBF1-E6B669FF03A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77009" y="1823172"/>
            <a:ext cx="2032883" cy="13801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Rounded Rectangle 21">
            <a:extLst>
              <a:ext uri="{FF2B5EF4-FFF2-40B4-BE49-F238E27FC236}">
                <a16:creationId xmlns:a16="http://schemas.microsoft.com/office/drawing/2014/main" id="{EC2E21BD-832D-0D49-8D77-F2D2D67CE921}"/>
              </a:ext>
            </a:extLst>
          </p:cNvPr>
          <p:cNvSpPr/>
          <p:nvPr/>
        </p:nvSpPr>
        <p:spPr>
          <a:xfrm>
            <a:off x="1566653" y="2544092"/>
            <a:ext cx="2032883" cy="63936"/>
          </a:xfrm>
          <a:prstGeom prst="roundRect">
            <a:avLst>
              <a:gd name="adj" fmla="val 8952"/>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4" name="Straight Arrow Connector 23">
            <a:extLst>
              <a:ext uri="{FF2B5EF4-FFF2-40B4-BE49-F238E27FC236}">
                <a16:creationId xmlns:a16="http://schemas.microsoft.com/office/drawing/2014/main" id="{EA7C273B-14DA-5942-A96E-5863530DF69D}"/>
              </a:ext>
            </a:extLst>
          </p:cNvPr>
          <p:cNvCxnSpPr>
            <a:cxnSpLocks/>
          </p:cNvCxnSpPr>
          <p:nvPr/>
        </p:nvCxnSpPr>
        <p:spPr>
          <a:xfrm flipV="1">
            <a:off x="3620248" y="2576060"/>
            <a:ext cx="1586441" cy="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Rectangle 21">
            <a:extLst>
              <a:ext uri="{FF2B5EF4-FFF2-40B4-BE49-F238E27FC236}">
                <a16:creationId xmlns:a16="http://schemas.microsoft.com/office/drawing/2014/main" id="{6CA6D4EE-826C-F246-899C-A8FE02C0CCBB}"/>
              </a:ext>
            </a:extLst>
          </p:cNvPr>
          <p:cNvSpPr>
            <a:spLocks noChangeArrowheads="1"/>
          </p:cNvSpPr>
          <p:nvPr/>
        </p:nvSpPr>
        <p:spPr bwMode="auto">
          <a:xfrm>
            <a:off x="3599536" y="2085216"/>
            <a:ext cx="1616148"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a:t>a table row gets</a:t>
            </a:r>
            <a:br>
              <a:rPr lang="en-US" dirty="0"/>
            </a:br>
            <a:r>
              <a:rPr lang="en-US" dirty="0"/>
              <a:t>mapped to a point</a:t>
            </a:r>
          </a:p>
        </p:txBody>
      </p:sp>
      <p:sp>
        <p:nvSpPr>
          <p:cNvPr id="9" name="Doughnut 8">
            <a:extLst>
              <a:ext uri="{FF2B5EF4-FFF2-40B4-BE49-F238E27FC236}">
                <a16:creationId xmlns:a16="http://schemas.microsoft.com/office/drawing/2014/main" id="{7DD15D5F-44B4-A14C-82E1-71C0A01DBBD8}"/>
              </a:ext>
            </a:extLst>
          </p:cNvPr>
          <p:cNvSpPr/>
          <p:nvPr/>
        </p:nvSpPr>
        <p:spPr>
          <a:xfrm>
            <a:off x="5226040" y="2529652"/>
            <a:ext cx="92816" cy="92816"/>
          </a:xfrm>
          <a:prstGeom prst="donut">
            <a:avLst/>
          </a:prstGeom>
          <a:solidFill>
            <a:srgbClr val="00206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highlight>
                <a:srgbClr val="000080"/>
              </a:highlight>
            </a:endParaRPr>
          </a:p>
        </p:txBody>
      </p:sp>
      <p:sp>
        <p:nvSpPr>
          <p:cNvPr id="29" name="Doughnut 28">
            <a:extLst>
              <a:ext uri="{FF2B5EF4-FFF2-40B4-BE49-F238E27FC236}">
                <a16:creationId xmlns:a16="http://schemas.microsoft.com/office/drawing/2014/main" id="{6F221E4E-BBFD-844E-9172-CC44702F953C}"/>
              </a:ext>
            </a:extLst>
          </p:cNvPr>
          <p:cNvSpPr/>
          <p:nvPr/>
        </p:nvSpPr>
        <p:spPr>
          <a:xfrm>
            <a:off x="5036528" y="3023962"/>
            <a:ext cx="92816" cy="92816"/>
          </a:xfrm>
          <a:prstGeom prst="donut">
            <a:avLst/>
          </a:prstGeom>
          <a:solidFill>
            <a:srgbClr val="00206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highlight>
                <a:srgbClr val="000080"/>
              </a:highlight>
            </a:endParaRPr>
          </a:p>
        </p:txBody>
      </p:sp>
      <p:sp>
        <p:nvSpPr>
          <p:cNvPr id="30" name="Doughnut 29">
            <a:extLst>
              <a:ext uri="{FF2B5EF4-FFF2-40B4-BE49-F238E27FC236}">
                <a16:creationId xmlns:a16="http://schemas.microsoft.com/office/drawing/2014/main" id="{9AE6CC40-20C5-564A-8658-EA5F4860C32B}"/>
              </a:ext>
            </a:extLst>
          </p:cNvPr>
          <p:cNvSpPr/>
          <p:nvPr/>
        </p:nvSpPr>
        <p:spPr>
          <a:xfrm>
            <a:off x="5467226" y="3279725"/>
            <a:ext cx="92816" cy="92816"/>
          </a:xfrm>
          <a:prstGeom prst="donut">
            <a:avLst/>
          </a:prstGeom>
          <a:solidFill>
            <a:srgbClr val="00206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solidFill>
                <a:schemeClr val="tx1"/>
              </a:solidFill>
              <a:highlight>
                <a:srgbClr val="000080"/>
              </a:highlight>
            </a:endParaRPr>
          </a:p>
        </p:txBody>
      </p:sp>
      <p:cxnSp>
        <p:nvCxnSpPr>
          <p:cNvPr id="31" name="Straight Arrow Connector 30">
            <a:extLst>
              <a:ext uri="{FF2B5EF4-FFF2-40B4-BE49-F238E27FC236}">
                <a16:creationId xmlns:a16="http://schemas.microsoft.com/office/drawing/2014/main" id="{91F060FC-8C6D-AE4F-8EDB-8043A48A03B9}"/>
              </a:ext>
            </a:extLst>
          </p:cNvPr>
          <p:cNvCxnSpPr>
            <a:cxnSpLocks/>
          </p:cNvCxnSpPr>
          <p:nvPr/>
        </p:nvCxnSpPr>
        <p:spPr>
          <a:xfrm>
            <a:off x="5123702" y="3095234"/>
            <a:ext cx="351475" cy="222948"/>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4" name="Rectangle 21">
            <a:extLst>
              <a:ext uri="{FF2B5EF4-FFF2-40B4-BE49-F238E27FC236}">
                <a16:creationId xmlns:a16="http://schemas.microsoft.com/office/drawing/2014/main" id="{248FCA3A-8882-1947-B42B-97DA0BD325E3}"/>
              </a:ext>
            </a:extLst>
          </p:cNvPr>
          <p:cNvSpPr>
            <a:spLocks noChangeArrowheads="1"/>
          </p:cNvSpPr>
          <p:nvPr/>
        </p:nvSpPr>
        <p:spPr bwMode="auto">
          <a:xfrm>
            <a:off x="4529370" y="3332792"/>
            <a:ext cx="224452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a:t>2D point distance reflects </a:t>
            </a:r>
          </a:p>
          <a:p>
            <a:pPr algn="ctr"/>
            <a:r>
              <a:rPr lang="en-US" i="1" dirty="0" err="1"/>
              <a:t>n</a:t>
            </a:r>
            <a:r>
              <a:rPr lang="en-US" dirty="0" err="1"/>
              <a:t>D</a:t>
            </a:r>
            <a:r>
              <a:rPr lang="en-US" dirty="0"/>
              <a:t> row similarity</a:t>
            </a:r>
          </a:p>
        </p:txBody>
      </p:sp>
      <p:sp>
        <p:nvSpPr>
          <p:cNvPr id="27" name="Rectangle 15">
            <a:extLst>
              <a:ext uri="{FF2B5EF4-FFF2-40B4-BE49-F238E27FC236}">
                <a16:creationId xmlns:a16="http://schemas.microsoft.com/office/drawing/2014/main" id="{C6E906D3-35A0-C840-8BC1-D681BE018116}"/>
              </a:ext>
            </a:extLst>
          </p:cNvPr>
          <p:cNvSpPr>
            <a:spLocks noChangeArrowheads="1"/>
          </p:cNvSpPr>
          <p:nvPr/>
        </p:nvSpPr>
        <p:spPr bwMode="auto">
          <a:xfrm>
            <a:off x="2037214" y="1093380"/>
            <a:ext cx="128788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b="1" dirty="0">
                <a:solidFill>
                  <a:srgbClr val="7575D1"/>
                </a:solidFill>
              </a:rPr>
              <a:t>Data table</a:t>
            </a:r>
            <a:endParaRPr lang="en-US" b="1" dirty="0"/>
          </a:p>
        </p:txBody>
      </p:sp>
      <p:sp>
        <p:nvSpPr>
          <p:cNvPr id="28" name="Rectangle 16">
            <a:extLst>
              <a:ext uri="{FF2B5EF4-FFF2-40B4-BE49-F238E27FC236}">
                <a16:creationId xmlns:a16="http://schemas.microsoft.com/office/drawing/2014/main" id="{1788FA24-4A86-CE4E-9AB3-DC44A7EC4454}"/>
              </a:ext>
            </a:extLst>
          </p:cNvPr>
          <p:cNvSpPr>
            <a:spLocks noChangeArrowheads="1"/>
          </p:cNvSpPr>
          <p:nvPr/>
        </p:nvSpPr>
        <p:spPr bwMode="auto">
          <a:xfrm>
            <a:off x="5219434" y="1089719"/>
            <a:ext cx="165893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b="1" dirty="0">
                <a:solidFill>
                  <a:srgbClr val="7575D1"/>
                </a:solidFill>
              </a:rPr>
              <a:t>2D projection</a:t>
            </a:r>
            <a:endParaRPr lang="en-US" b="1" dirty="0"/>
          </a:p>
        </p:txBody>
      </p:sp>
      <p:sp>
        <p:nvSpPr>
          <p:cNvPr id="2" name="Rounded Rectangle 1">
            <a:extLst>
              <a:ext uri="{FF2B5EF4-FFF2-40B4-BE49-F238E27FC236}">
                <a16:creationId xmlns:a16="http://schemas.microsoft.com/office/drawing/2014/main" id="{288ECBD2-3D29-434B-9CD8-BAD2578FC926}"/>
              </a:ext>
            </a:extLst>
          </p:cNvPr>
          <p:cNvSpPr/>
          <p:nvPr/>
        </p:nvSpPr>
        <p:spPr>
          <a:xfrm>
            <a:off x="1634878" y="4079019"/>
            <a:ext cx="5126911" cy="898498"/>
          </a:xfrm>
          <a:prstGeom prst="roundRect">
            <a:avLst/>
          </a:prstGeom>
          <a:solidFill>
            <a:srgbClr val="9193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L" sz="2000" b="1" dirty="0">
                <a:solidFill>
                  <a:srgbClr val="002060"/>
                </a:solidFill>
              </a:rPr>
              <a:t>How to explain the visual structures</a:t>
            </a:r>
          </a:p>
          <a:p>
            <a:pPr algn="ctr"/>
            <a:r>
              <a:rPr lang="en-GB" sz="2000" b="1" dirty="0">
                <a:solidFill>
                  <a:srgbClr val="002060"/>
                </a:solidFill>
              </a:rPr>
              <a:t>t</a:t>
            </a:r>
            <a:r>
              <a:rPr lang="en-NL" sz="2000" b="1" dirty="0">
                <a:solidFill>
                  <a:srgbClr val="002060"/>
                </a:solidFill>
              </a:rPr>
              <a:t>hat we see in the projection?</a:t>
            </a:r>
          </a:p>
        </p:txBody>
      </p:sp>
    </p:spTree>
    <p:extLst>
      <p:ext uri="{BB962C8B-B14F-4D97-AF65-F5344CB8AC3E}">
        <p14:creationId xmlns:p14="http://schemas.microsoft.com/office/powerpoint/2010/main" val="1309726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6" name="Picture 15">
            <a:extLst>
              <a:ext uri="{FF2B5EF4-FFF2-40B4-BE49-F238E27FC236}">
                <a16:creationId xmlns:a16="http://schemas.microsoft.com/office/drawing/2014/main" id="{8446ACC8-3332-7C4B-9941-E2D934DE9344}"/>
              </a:ext>
            </a:extLst>
          </p:cNvPr>
          <p:cNvPicPr>
            <a:picLocks noChangeAspect="1"/>
          </p:cNvPicPr>
          <p:nvPr/>
        </p:nvPicPr>
        <p:blipFill>
          <a:blip r:embed="rId3"/>
          <a:stretch>
            <a:fillRect/>
          </a:stretch>
        </p:blipFill>
        <p:spPr>
          <a:xfrm>
            <a:off x="881369" y="246781"/>
            <a:ext cx="2492767" cy="2432701"/>
          </a:xfrm>
          <a:prstGeom prst="rect">
            <a:avLst/>
          </a:prstGeom>
        </p:spPr>
      </p:pic>
      <p:sp>
        <p:nvSpPr>
          <p:cNvPr id="4" name="Rectangle 3">
            <a:extLst>
              <a:ext uri="{FF2B5EF4-FFF2-40B4-BE49-F238E27FC236}">
                <a16:creationId xmlns:a16="http://schemas.microsoft.com/office/drawing/2014/main" id="{5512DBAF-B68A-284E-8D1B-94526FD47392}"/>
              </a:ext>
            </a:extLst>
          </p:cNvPr>
          <p:cNvSpPr/>
          <p:nvPr/>
        </p:nvSpPr>
        <p:spPr>
          <a:xfrm>
            <a:off x="232029" y="313015"/>
            <a:ext cx="3531478" cy="400110"/>
          </a:xfrm>
          <a:prstGeom prst="rect">
            <a:avLst/>
          </a:prstGeom>
        </p:spPr>
        <p:txBody>
          <a:bodyPr wrap="square">
            <a:spAutoFit/>
          </a:bodyPr>
          <a:lstStyle/>
          <a:p>
            <a:r>
              <a:rPr lang="en-GB" sz="2000" b="1" dirty="0">
                <a:solidFill>
                  <a:srgbClr val="002060"/>
                </a:solidFill>
                <a:latin typeface="Lato"/>
                <a:ea typeface="Lato"/>
                <a:cs typeface="Lato"/>
                <a:sym typeface="Lato"/>
              </a:rPr>
              <a:t>Projection Explanations</a:t>
            </a:r>
            <a:endParaRPr lang="en-NL" sz="2000" b="1" dirty="0"/>
          </a:p>
        </p:txBody>
      </p:sp>
      <p:pic>
        <p:nvPicPr>
          <p:cNvPr id="17" name="Picture 16">
            <a:extLst>
              <a:ext uri="{FF2B5EF4-FFF2-40B4-BE49-F238E27FC236}">
                <a16:creationId xmlns:a16="http://schemas.microsoft.com/office/drawing/2014/main" id="{3DEA3C01-C113-174F-A66C-4C1E3A479639}"/>
              </a:ext>
            </a:extLst>
          </p:cNvPr>
          <p:cNvPicPr>
            <a:picLocks noChangeAspect="1"/>
          </p:cNvPicPr>
          <p:nvPr/>
        </p:nvPicPr>
        <p:blipFill>
          <a:blip r:embed="rId4"/>
          <a:stretch>
            <a:fillRect/>
          </a:stretch>
        </p:blipFill>
        <p:spPr>
          <a:xfrm>
            <a:off x="3584448" y="797177"/>
            <a:ext cx="1694688" cy="1803521"/>
          </a:xfrm>
          <a:prstGeom prst="rect">
            <a:avLst/>
          </a:prstGeom>
        </p:spPr>
      </p:pic>
      <p:pic>
        <p:nvPicPr>
          <p:cNvPr id="3" name="Picture 2">
            <a:extLst>
              <a:ext uri="{FF2B5EF4-FFF2-40B4-BE49-F238E27FC236}">
                <a16:creationId xmlns:a16="http://schemas.microsoft.com/office/drawing/2014/main" id="{B097034C-C87C-F848-9571-8F51CF7D1743}"/>
              </a:ext>
            </a:extLst>
          </p:cNvPr>
          <p:cNvPicPr>
            <a:picLocks noChangeAspect="1"/>
          </p:cNvPicPr>
          <p:nvPr/>
        </p:nvPicPr>
        <p:blipFill>
          <a:blip r:embed="rId5"/>
          <a:stretch>
            <a:fillRect/>
          </a:stretch>
        </p:blipFill>
        <p:spPr>
          <a:xfrm>
            <a:off x="5466972" y="713125"/>
            <a:ext cx="2520380" cy="1796133"/>
          </a:xfrm>
          <a:prstGeom prst="rect">
            <a:avLst/>
          </a:prstGeom>
        </p:spPr>
      </p:pic>
      <p:pic>
        <p:nvPicPr>
          <p:cNvPr id="6" name="Picture 5">
            <a:extLst>
              <a:ext uri="{FF2B5EF4-FFF2-40B4-BE49-F238E27FC236}">
                <a16:creationId xmlns:a16="http://schemas.microsoft.com/office/drawing/2014/main" id="{B2A08827-37E3-8A49-8250-5EE6B5089032}"/>
              </a:ext>
            </a:extLst>
          </p:cNvPr>
          <p:cNvPicPr>
            <a:picLocks noChangeAspect="1"/>
          </p:cNvPicPr>
          <p:nvPr/>
        </p:nvPicPr>
        <p:blipFill>
          <a:blip r:embed="rId6"/>
          <a:stretch>
            <a:fillRect/>
          </a:stretch>
        </p:blipFill>
        <p:spPr>
          <a:xfrm>
            <a:off x="1816481" y="2881938"/>
            <a:ext cx="2383790" cy="1849777"/>
          </a:xfrm>
          <a:prstGeom prst="rect">
            <a:avLst/>
          </a:prstGeom>
        </p:spPr>
      </p:pic>
      <p:pic>
        <p:nvPicPr>
          <p:cNvPr id="7" name="Picture 6">
            <a:extLst>
              <a:ext uri="{FF2B5EF4-FFF2-40B4-BE49-F238E27FC236}">
                <a16:creationId xmlns:a16="http://schemas.microsoft.com/office/drawing/2014/main" id="{D067276E-F6EC-5E4D-BAF9-13D8BA1C07BA}"/>
              </a:ext>
            </a:extLst>
          </p:cNvPr>
          <p:cNvPicPr>
            <a:picLocks noChangeAspect="1"/>
          </p:cNvPicPr>
          <p:nvPr/>
        </p:nvPicPr>
        <p:blipFill>
          <a:blip r:embed="rId7"/>
          <a:stretch>
            <a:fillRect/>
          </a:stretch>
        </p:blipFill>
        <p:spPr>
          <a:xfrm>
            <a:off x="4447814" y="2860558"/>
            <a:ext cx="2530747" cy="1875579"/>
          </a:xfrm>
          <a:prstGeom prst="rect">
            <a:avLst/>
          </a:prstGeom>
        </p:spPr>
      </p:pic>
      <p:sp>
        <p:nvSpPr>
          <p:cNvPr id="21" name="Rectangle 21">
            <a:extLst>
              <a:ext uri="{FF2B5EF4-FFF2-40B4-BE49-F238E27FC236}">
                <a16:creationId xmlns:a16="http://schemas.microsoft.com/office/drawing/2014/main" id="{7C787FB6-C1D3-0246-A888-3BFAC206BC87}"/>
              </a:ext>
            </a:extLst>
          </p:cNvPr>
          <p:cNvSpPr>
            <a:spLocks noChangeArrowheads="1"/>
          </p:cNvSpPr>
          <p:nvPr/>
        </p:nvSpPr>
        <p:spPr bwMode="auto">
          <a:xfrm>
            <a:off x="992817" y="2450754"/>
            <a:ext cx="223330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a:t>color-code one dimension</a:t>
            </a:r>
          </a:p>
        </p:txBody>
      </p:sp>
      <p:sp>
        <p:nvSpPr>
          <p:cNvPr id="23" name="Rectangle 21">
            <a:extLst>
              <a:ext uri="{FF2B5EF4-FFF2-40B4-BE49-F238E27FC236}">
                <a16:creationId xmlns:a16="http://schemas.microsoft.com/office/drawing/2014/main" id="{88682A33-23D5-0F4F-85C7-FE55106BD2DE}"/>
              </a:ext>
            </a:extLst>
          </p:cNvPr>
          <p:cNvSpPr>
            <a:spLocks noChangeArrowheads="1"/>
          </p:cNvSpPr>
          <p:nvPr/>
        </p:nvSpPr>
        <p:spPr bwMode="auto">
          <a:xfrm>
            <a:off x="3484541" y="2447079"/>
            <a:ext cx="1866217"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a:t>show false neighbors</a:t>
            </a:r>
          </a:p>
        </p:txBody>
      </p:sp>
      <p:sp>
        <p:nvSpPr>
          <p:cNvPr id="25" name="Rectangle 21">
            <a:extLst>
              <a:ext uri="{FF2B5EF4-FFF2-40B4-BE49-F238E27FC236}">
                <a16:creationId xmlns:a16="http://schemas.microsoft.com/office/drawing/2014/main" id="{1A6C9970-F643-E64D-9C69-96AE8E9BD046}"/>
              </a:ext>
            </a:extLst>
          </p:cNvPr>
          <p:cNvSpPr>
            <a:spLocks noChangeArrowheads="1"/>
          </p:cNvSpPr>
          <p:nvPr/>
        </p:nvSpPr>
        <p:spPr bwMode="auto">
          <a:xfrm>
            <a:off x="5936343" y="2444031"/>
            <a:ext cx="209544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a:t>show missing neighbors</a:t>
            </a:r>
          </a:p>
        </p:txBody>
      </p:sp>
      <p:sp>
        <p:nvSpPr>
          <p:cNvPr id="32" name="Rectangle 21">
            <a:extLst>
              <a:ext uri="{FF2B5EF4-FFF2-40B4-BE49-F238E27FC236}">
                <a16:creationId xmlns:a16="http://schemas.microsoft.com/office/drawing/2014/main" id="{E1A414AA-82AD-A848-A03C-0CF1EB303ACE}"/>
              </a:ext>
            </a:extLst>
          </p:cNvPr>
          <p:cNvSpPr>
            <a:spLocks noChangeArrowheads="1"/>
          </p:cNvSpPr>
          <p:nvPr/>
        </p:nvSpPr>
        <p:spPr bwMode="auto">
          <a:xfrm>
            <a:off x="2119383" y="4701233"/>
            <a:ext cx="180690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a:t>explain </a:t>
            </a:r>
            <a:r>
              <a:rPr lang="en-US" i="1" dirty="0"/>
              <a:t>x</a:t>
            </a:r>
            <a:r>
              <a:rPr lang="en-US" dirty="0"/>
              <a:t> and </a:t>
            </a:r>
            <a:r>
              <a:rPr lang="en-US" i="1" dirty="0"/>
              <a:t>y</a:t>
            </a:r>
            <a:r>
              <a:rPr lang="en-US" dirty="0"/>
              <a:t> axes</a:t>
            </a:r>
          </a:p>
        </p:txBody>
      </p:sp>
      <p:sp>
        <p:nvSpPr>
          <p:cNvPr id="33" name="Rectangle 21">
            <a:extLst>
              <a:ext uri="{FF2B5EF4-FFF2-40B4-BE49-F238E27FC236}">
                <a16:creationId xmlns:a16="http://schemas.microsoft.com/office/drawing/2014/main" id="{7C14D697-CCF3-4141-9011-AE7AE3CF0D7D}"/>
              </a:ext>
            </a:extLst>
          </p:cNvPr>
          <p:cNvSpPr>
            <a:spLocks noChangeArrowheads="1"/>
          </p:cNvSpPr>
          <p:nvPr/>
        </p:nvSpPr>
        <p:spPr bwMode="auto">
          <a:xfrm>
            <a:off x="4413696" y="4698185"/>
            <a:ext cx="214994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b="1" dirty="0">
                <a:solidFill>
                  <a:srgbClr val="7575D1"/>
                </a:solidFill>
              </a:rPr>
              <a:t>explain neighborhoods</a:t>
            </a:r>
          </a:p>
        </p:txBody>
      </p:sp>
    </p:spTree>
    <p:extLst>
      <p:ext uri="{BB962C8B-B14F-4D97-AF65-F5344CB8AC3E}">
        <p14:creationId xmlns:p14="http://schemas.microsoft.com/office/powerpoint/2010/main" val="2019162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4" name="Rectangle 3">
            <a:extLst>
              <a:ext uri="{FF2B5EF4-FFF2-40B4-BE49-F238E27FC236}">
                <a16:creationId xmlns:a16="http://schemas.microsoft.com/office/drawing/2014/main" id="{5512DBAF-B68A-284E-8D1B-94526FD47392}"/>
              </a:ext>
            </a:extLst>
          </p:cNvPr>
          <p:cNvSpPr/>
          <p:nvPr/>
        </p:nvSpPr>
        <p:spPr>
          <a:xfrm>
            <a:off x="232029" y="313015"/>
            <a:ext cx="3531478" cy="400110"/>
          </a:xfrm>
          <a:prstGeom prst="rect">
            <a:avLst/>
          </a:prstGeom>
        </p:spPr>
        <p:txBody>
          <a:bodyPr wrap="square">
            <a:spAutoFit/>
          </a:bodyPr>
          <a:lstStyle/>
          <a:p>
            <a:r>
              <a:rPr lang="en-GB" sz="2000" b="1" dirty="0">
                <a:solidFill>
                  <a:srgbClr val="002060"/>
                </a:solidFill>
                <a:latin typeface="Lato"/>
                <a:ea typeface="Lato"/>
                <a:cs typeface="Lato"/>
                <a:sym typeface="Lato"/>
              </a:rPr>
              <a:t>Attribute-Based Explanation</a:t>
            </a:r>
            <a:endParaRPr lang="en-NL" sz="2000" b="1" dirty="0"/>
          </a:p>
        </p:txBody>
      </p:sp>
      <p:sp>
        <p:nvSpPr>
          <p:cNvPr id="32" name="Rectangle 21">
            <a:extLst>
              <a:ext uri="{FF2B5EF4-FFF2-40B4-BE49-F238E27FC236}">
                <a16:creationId xmlns:a16="http://schemas.microsoft.com/office/drawing/2014/main" id="{E1A414AA-82AD-A848-A03C-0CF1EB303ACE}"/>
              </a:ext>
            </a:extLst>
          </p:cNvPr>
          <p:cNvSpPr>
            <a:spLocks noChangeArrowheads="1"/>
          </p:cNvSpPr>
          <p:nvPr/>
        </p:nvSpPr>
        <p:spPr bwMode="auto">
          <a:xfrm>
            <a:off x="5010437" y="518650"/>
            <a:ext cx="341952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a:solidFill>
                  <a:srgbClr val="7575D1"/>
                </a:solidFill>
              </a:rPr>
              <a:t>Contribution of </a:t>
            </a:r>
            <a:r>
              <a:rPr lang="en-US" i="1" dirty="0">
                <a:solidFill>
                  <a:srgbClr val="7575D1"/>
                </a:solidFill>
              </a:rPr>
              <a:t>j </a:t>
            </a:r>
            <a:r>
              <a:rPr lang="en-US" baseline="30000" dirty="0" err="1">
                <a:solidFill>
                  <a:srgbClr val="7575D1"/>
                </a:solidFill>
              </a:rPr>
              <a:t>th</a:t>
            </a:r>
            <a:r>
              <a:rPr lang="en-US" dirty="0">
                <a:solidFill>
                  <a:srgbClr val="7575D1"/>
                </a:solidFill>
              </a:rPr>
              <a:t> dimension to distance </a:t>
            </a:r>
          </a:p>
          <a:p>
            <a:pPr algn="ctr"/>
            <a:r>
              <a:rPr lang="en-US" dirty="0">
                <a:solidFill>
                  <a:srgbClr val="7575D1"/>
                </a:solidFill>
              </a:rPr>
              <a:t>between data points </a:t>
            </a:r>
            <a:r>
              <a:rPr lang="en-US" b="1" dirty="0">
                <a:solidFill>
                  <a:srgbClr val="7575D1"/>
                </a:solidFill>
                <a:latin typeface="Times" pitchFamily="2" charset="0"/>
              </a:rPr>
              <a:t>x</a:t>
            </a:r>
            <a:r>
              <a:rPr lang="en-US" dirty="0">
                <a:solidFill>
                  <a:srgbClr val="7575D1"/>
                </a:solidFill>
              </a:rPr>
              <a:t> and </a:t>
            </a:r>
            <a:r>
              <a:rPr lang="en-US" b="1" dirty="0">
                <a:solidFill>
                  <a:srgbClr val="7575D1"/>
                </a:solidFill>
                <a:latin typeface="Times" pitchFamily="2" charset="0"/>
              </a:rPr>
              <a:t>x</a:t>
            </a:r>
            <a:r>
              <a:rPr lang="en-US" dirty="0">
                <a:solidFill>
                  <a:srgbClr val="7575D1"/>
                </a:solidFill>
                <a:latin typeface="Arial" panose="020B0604020202020204" pitchFamily="34" charset="0"/>
                <a:cs typeface="Arial" panose="020B0604020202020204" pitchFamily="34" charset="0"/>
              </a:rPr>
              <a:t>’</a:t>
            </a:r>
          </a:p>
        </p:txBody>
      </p:sp>
      <p:sp>
        <p:nvSpPr>
          <p:cNvPr id="33" name="Rectangle 21">
            <a:extLst>
              <a:ext uri="{FF2B5EF4-FFF2-40B4-BE49-F238E27FC236}">
                <a16:creationId xmlns:a16="http://schemas.microsoft.com/office/drawing/2014/main" id="{7C14D697-CCF3-4141-9011-AE7AE3CF0D7D}"/>
              </a:ext>
            </a:extLst>
          </p:cNvPr>
          <p:cNvSpPr>
            <a:spLocks noChangeArrowheads="1"/>
          </p:cNvSpPr>
          <p:nvPr/>
        </p:nvSpPr>
        <p:spPr bwMode="auto">
          <a:xfrm>
            <a:off x="1064576" y="4825690"/>
            <a:ext cx="6160661"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sz="1000" dirty="0">
                <a:solidFill>
                  <a:srgbClr val="7575D1"/>
                </a:solidFill>
              </a:rPr>
              <a:t>R. Da Silva </a:t>
            </a:r>
            <a:r>
              <a:rPr lang="en-US" sz="1000" i="1" dirty="0">
                <a:solidFill>
                  <a:srgbClr val="7575D1"/>
                </a:solidFill>
              </a:rPr>
              <a:t>et al.</a:t>
            </a:r>
            <a:r>
              <a:rPr lang="en-US" sz="1000" dirty="0">
                <a:solidFill>
                  <a:srgbClr val="7575D1"/>
                </a:solidFill>
              </a:rPr>
              <a:t> (2015) Attribute-based Visual Explanation of Multidimensional Projections. </a:t>
            </a:r>
            <a:r>
              <a:rPr lang="en-US" sz="1000" i="1" dirty="0">
                <a:solidFill>
                  <a:srgbClr val="7575D1"/>
                </a:solidFill>
              </a:rPr>
              <a:t>Proc. </a:t>
            </a:r>
            <a:r>
              <a:rPr lang="en-US" sz="1000" i="1" dirty="0" err="1">
                <a:solidFill>
                  <a:srgbClr val="7575D1"/>
                </a:solidFill>
              </a:rPr>
              <a:t>EuroVA</a:t>
            </a:r>
            <a:endParaRPr lang="en-US" sz="1000" dirty="0">
              <a:solidFill>
                <a:srgbClr val="7575D1"/>
              </a:solidFill>
            </a:endParaRPr>
          </a:p>
        </p:txBody>
      </p:sp>
      <p:pic>
        <p:nvPicPr>
          <p:cNvPr id="2" name="Picture 1">
            <a:extLst>
              <a:ext uri="{FF2B5EF4-FFF2-40B4-BE49-F238E27FC236}">
                <a16:creationId xmlns:a16="http://schemas.microsoft.com/office/drawing/2014/main" id="{97A22895-45BE-AF42-8FA9-721DA36280BD}"/>
              </a:ext>
            </a:extLst>
          </p:cNvPr>
          <p:cNvPicPr>
            <a:picLocks noChangeAspect="1"/>
          </p:cNvPicPr>
          <p:nvPr/>
        </p:nvPicPr>
        <p:blipFill>
          <a:blip r:embed="rId3"/>
          <a:stretch>
            <a:fillRect/>
          </a:stretch>
        </p:blipFill>
        <p:spPr>
          <a:xfrm>
            <a:off x="1459427" y="1176794"/>
            <a:ext cx="2968050" cy="2425810"/>
          </a:xfrm>
          <a:prstGeom prst="rect">
            <a:avLst/>
          </a:prstGeom>
        </p:spPr>
      </p:pic>
      <p:pic>
        <p:nvPicPr>
          <p:cNvPr id="5" name="Picture 4">
            <a:extLst>
              <a:ext uri="{FF2B5EF4-FFF2-40B4-BE49-F238E27FC236}">
                <a16:creationId xmlns:a16="http://schemas.microsoft.com/office/drawing/2014/main" id="{DECCF360-1E88-8A46-ACF0-DA18937C23B9}"/>
              </a:ext>
            </a:extLst>
          </p:cNvPr>
          <p:cNvPicPr>
            <a:picLocks noChangeAspect="1"/>
          </p:cNvPicPr>
          <p:nvPr/>
        </p:nvPicPr>
        <p:blipFill>
          <a:blip r:embed="rId4"/>
          <a:stretch>
            <a:fillRect/>
          </a:stretch>
        </p:blipFill>
        <p:spPr>
          <a:xfrm>
            <a:off x="5441232" y="1032768"/>
            <a:ext cx="2454413" cy="316698"/>
          </a:xfrm>
          <a:prstGeom prst="rect">
            <a:avLst/>
          </a:prstGeom>
        </p:spPr>
      </p:pic>
      <p:pic>
        <p:nvPicPr>
          <p:cNvPr id="3" name="Picture 2">
            <a:extLst>
              <a:ext uri="{FF2B5EF4-FFF2-40B4-BE49-F238E27FC236}">
                <a16:creationId xmlns:a16="http://schemas.microsoft.com/office/drawing/2014/main" id="{B7DB8EEE-C811-FA4F-A13A-9DC6795E5364}"/>
              </a:ext>
            </a:extLst>
          </p:cNvPr>
          <p:cNvPicPr>
            <a:picLocks noChangeAspect="1"/>
          </p:cNvPicPr>
          <p:nvPr/>
        </p:nvPicPr>
        <p:blipFill>
          <a:blip r:embed="rId5"/>
          <a:stretch>
            <a:fillRect/>
          </a:stretch>
        </p:blipFill>
        <p:spPr>
          <a:xfrm>
            <a:off x="5886946" y="2284780"/>
            <a:ext cx="1587280" cy="314659"/>
          </a:xfrm>
          <a:prstGeom prst="rect">
            <a:avLst/>
          </a:prstGeom>
        </p:spPr>
      </p:pic>
      <p:sp>
        <p:nvSpPr>
          <p:cNvPr id="8" name="Rectangle 21">
            <a:extLst>
              <a:ext uri="{FF2B5EF4-FFF2-40B4-BE49-F238E27FC236}">
                <a16:creationId xmlns:a16="http://schemas.microsoft.com/office/drawing/2014/main" id="{27BFD452-233D-9645-AF0D-F9695B1E209D}"/>
              </a:ext>
            </a:extLst>
          </p:cNvPr>
          <p:cNvSpPr>
            <a:spLocks noChangeArrowheads="1"/>
          </p:cNvSpPr>
          <p:nvPr/>
        </p:nvSpPr>
        <p:spPr bwMode="auto">
          <a:xfrm>
            <a:off x="5445567" y="1696987"/>
            <a:ext cx="250421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a:solidFill>
                  <a:srgbClr val="7575D1"/>
                </a:solidFill>
              </a:rPr>
              <a:t>Contribution of </a:t>
            </a:r>
            <a:r>
              <a:rPr lang="en-US" i="1" dirty="0">
                <a:solidFill>
                  <a:srgbClr val="7575D1"/>
                </a:solidFill>
              </a:rPr>
              <a:t>j </a:t>
            </a:r>
            <a:r>
              <a:rPr lang="en-US" baseline="30000" dirty="0" err="1">
                <a:solidFill>
                  <a:srgbClr val="7575D1"/>
                </a:solidFill>
              </a:rPr>
              <a:t>th</a:t>
            </a:r>
            <a:r>
              <a:rPr lang="en-US" dirty="0">
                <a:solidFill>
                  <a:srgbClr val="7575D1"/>
                </a:solidFill>
              </a:rPr>
              <a:t> dimension </a:t>
            </a:r>
          </a:p>
          <a:p>
            <a:pPr algn="ctr"/>
            <a:r>
              <a:rPr lang="en-US" dirty="0">
                <a:solidFill>
                  <a:srgbClr val="7575D1"/>
                </a:solidFill>
              </a:rPr>
              <a:t>to a neighborhood </a:t>
            </a:r>
            <a:r>
              <a:rPr lang="en-US" dirty="0">
                <a:solidFill>
                  <a:srgbClr val="7575D1"/>
                </a:solidFill>
                <a:latin typeface="Symbol" pitchFamily="2" charset="2"/>
              </a:rPr>
              <a:t>m</a:t>
            </a:r>
            <a:r>
              <a:rPr lang="en-US" baseline="-25000" dirty="0">
                <a:solidFill>
                  <a:srgbClr val="7575D1"/>
                </a:solidFill>
                <a:latin typeface="Times" pitchFamily="2" charset="0"/>
              </a:rPr>
              <a:t>i</a:t>
            </a:r>
            <a:endParaRPr lang="en-US" baseline="-25000" dirty="0">
              <a:solidFill>
                <a:srgbClr val="7575D1"/>
              </a:solidFill>
              <a:latin typeface="Times" pitchFamily="2" charset="0"/>
              <a:cs typeface="Arial" panose="020B0604020202020204" pitchFamily="34" charset="0"/>
            </a:endParaRPr>
          </a:p>
        </p:txBody>
      </p:sp>
      <p:pic>
        <p:nvPicPr>
          <p:cNvPr id="6" name="Picture 5">
            <a:extLst>
              <a:ext uri="{FF2B5EF4-FFF2-40B4-BE49-F238E27FC236}">
                <a16:creationId xmlns:a16="http://schemas.microsoft.com/office/drawing/2014/main" id="{055F1C7A-FDB6-6449-8A17-FABAE52C0BFE}"/>
              </a:ext>
            </a:extLst>
          </p:cNvPr>
          <p:cNvPicPr>
            <a:picLocks noChangeAspect="1"/>
          </p:cNvPicPr>
          <p:nvPr/>
        </p:nvPicPr>
        <p:blipFill>
          <a:blip r:embed="rId6"/>
          <a:stretch>
            <a:fillRect/>
          </a:stretch>
        </p:blipFill>
        <p:spPr>
          <a:xfrm>
            <a:off x="5945253" y="3530013"/>
            <a:ext cx="1409699" cy="647700"/>
          </a:xfrm>
          <a:prstGeom prst="rect">
            <a:avLst/>
          </a:prstGeom>
        </p:spPr>
      </p:pic>
      <p:sp>
        <p:nvSpPr>
          <p:cNvPr id="10" name="Rectangle 21">
            <a:extLst>
              <a:ext uri="{FF2B5EF4-FFF2-40B4-BE49-F238E27FC236}">
                <a16:creationId xmlns:a16="http://schemas.microsoft.com/office/drawing/2014/main" id="{F2AD39D7-AB02-6C47-98F7-4D5CC9A82E93}"/>
              </a:ext>
            </a:extLst>
          </p:cNvPr>
          <p:cNvSpPr>
            <a:spLocks noChangeArrowheads="1"/>
          </p:cNvSpPr>
          <p:nvPr/>
        </p:nvSpPr>
        <p:spPr bwMode="auto">
          <a:xfrm>
            <a:off x="5166953" y="2989436"/>
            <a:ext cx="296908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a:solidFill>
                  <a:srgbClr val="7575D1"/>
                </a:solidFill>
              </a:rPr>
              <a:t>Normalized contribution of </a:t>
            </a:r>
          </a:p>
          <a:p>
            <a:pPr algn="ctr"/>
            <a:r>
              <a:rPr lang="en-US" i="1" dirty="0">
                <a:solidFill>
                  <a:srgbClr val="7575D1"/>
                </a:solidFill>
              </a:rPr>
              <a:t>j </a:t>
            </a:r>
            <a:r>
              <a:rPr lang="en-US" baseline="30000" dirty="0" err="1">
                <a:solidFill>
                  <a:srgbClr val="7575D1"/>
                </a:solidFill>
              </a:rPr>
              <a:t>th</a:t>
            </a:r>
            <a:r>
              <a:rPr lang="en-US" dirty="0">
                <a:solidFill>
                  <a:srgbClr val="7575D1"/>
                </a:solidFill>
              </a:rPr>
              <a:t> dimension  to a neighborhood </a:t>
            </a:r>
            <a:r>
              <a:rPr lang="en-US" dirty="0">
                <a:solidFill>
                  <a:srgbClr val="7575D1"/>
                </a:solidFill>
                <a:latin typeface="Symbol" pitchFamily="2" charset="2"/>
              </a:rPr>
              <a:t>m</a:t>
            </a:r>
            <a:r>
              <a:rPr lang="en-US" baseline="-25000" dirty="0">
                <a:solidFill>
                  <a:srgbClr val="7575D1"/>
                </a:solidFill>
                <a:latin typeface="Times" pitchFamily="2" charset="0"/>
              </a:rPr>
              <a:t>i</a:t>
            </a:r>
            <a:endParaRPr lang="en-US" baseline="-25000" dirty="0">
              <a:solidFill>
                <a:srgbClr val="7575D1"/>
              </a:solidFill>
              <a:latin typeface="Times" pitchFamily="2" charset="0"/>
              <a:cs typeface="Arial" panose="020B0604020202020204" pitchFamily="34" charset="0"/>
            </a:endParaRPr>
          </a:p>
        </p:txBody>
      </p:sp>
      <p:sp>
        <p:nvSpPr>
          <p:cNvPr id="7" name="Down Arrow 6">
            <a:extLst>
              <a:ext uri="{FF2B5EF4-FFF2-40B4-BE49-F238E27FC236}">
                <a16:creationId xmlns:a16="http://schemas.microsoft.com/office/drawing/2014/main" id="{08F62B62-9AB0-F14C-9A22-740B639CEFB9}"/>
              </a:ext>
            </a:extLst>
          </p:cNvPr>
          <p:cNvSpPr/>
          <p:nvPr/>
        </p:nvSpPr>
        <p:spPr>
          <a:xfrm>
            <a:off x="6496216" y="1349466"/>
            <a:ext cx="421419" cy="347521"/>
          </a:xfrm>
          <a:prstGeom prst="downArrow">
            <a:avLst/>
          </a:prstGeom>
          <a:solidFill>
            <a:srgbClr val="919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7575D1"/>
              </a:solidFill>
            </a:endParaRPr>
          </a:p>
        </p:txBody>
      </p:sp>
      <p:sp>
        <p:nvSpPr>
          <p:cNvPr id="13" name="Down Arrow 12">
            <a:extLst>
              <a:ext uri="{FF2B5EF4-FFF2-40B4-BE49-F238E27FC236}">
                <a16:creationId xmlns:a16="http://schemas.microsoft.com/office/drawing/2014/main" id="{BFAFC930-396A-B241-A8E0-5E15F9306238}"/>
              </a:ext>
            </a:extLst>
          </p:cNvPr>
          <p:cNvSpPr/>
          <p:nvPr/>
        </p:nvSpPr>
        <p:spPr>
          <a:xfrm>
            <a:off x="6486963" y="2664012"/>
            <a:ext cx="421419" cy="347521"/>
          </a:xfrm>
          <a:prstGeom prst="downArrow">
            <a:avLst/>
          </a:prstGeom>
          <a:solidFill>
            <a:srgbClr val="919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7575D1"/>
              </a:solidFill>
            </a:endParaRPr>
          </a:p>
        </p:txBody>
      </p:sp>
      <p:sp>
        <p:nvSpPr>
          <p:cNvPr id="14" name="Down Arrow 13">
            <a:extLst>
              <a:ext uri="{FF2B5EF4-FFF2-40B4-BE49-F238E27FC236}">
                <a16:creationId xmlns:a16="http://schemas.microsoft.com/office/drawing/2014/main" id="{1DAC6DFF-805F-D44D-A6B0-9CA5E3821882}"/>
              </a:ext>
            </a:extLst>
          </p:cNvPr>
          <p:cNvSpPr/>
          <p:nvPr/>
        </p:nvSpPr>
        <p:spPr>
          <a:xfrm rot="10800000">
            <a:off x="2390834" y="3667072"/>
            <a:ext cx="421419" cy="984440"/>
          </a:xfrm>
          <a:prstGeom prst="downArrow">
            <a:avLst/>
          </a:prstGeom>
          <a:solidFill>
            <a:srgbClr val="919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7575D1"/>
              </a:solidFill>
            </a:endParaRPr>
          </a:p>
        </p:txBody>
      </p:sp>
      <p:sp>
        <p:nvSpPr>
          <p:cNvPr id="9" name="Rectangle 8">
            <a:extLst>
              <a:ext uri="{FF2B5EF4-FFF2-40B4-BE49-F238E27FC236}">
                <a16:creationId xmlns:a16="http://schemas.microsoft.com/office/drawing/2014/main" id="{720EEC16-7BF8-B646-B737-9FE7CA961750}"/>
              </a:ext>
            </a:extLst>
          </p:cNvPr>
          <p:cNvSpPr/>
          <p:nvPr/>
        </p:nvSpPr>
        <p:spPr>
          <a:xfrm>
            <a:off x="2504662" y="4476584"/>
            <a:ext cx="4342922" cy="174919"/>
          </a:xfrm>
          <a:prstGeom prst="rect">
            <a:avLst/>
          </a:prstGeom>
          <a:solidFill>
            <a:srgbClr val="919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solidFill>
                <a:srgbClr val="7575D1"/>
              </a:solidFill>
            </a:endParaRPr>
          </a:p>
        </p:txBody>
      </p:sp>
      <p:sp>
        <p:nvSpPr>
          <p:cNvPr id="16" name="Rectangle 15">
            <a:extLst>
              <a:ext uri="{FF2B5EF4-FFF2-40B4-BE49-F238E27FC236}">
                <a16:creationId xmlns:a16="http://schemas.microsoft.com/office/drawing/2014/main" id="{54950406-DAA9-5445-98BC-20981CEB1496}"/>
              </a:ext>
            </a:extLst>
          </p:cNvPr>
          <p:cNvSpPr/>
          <p:nvPr/>
        </p:nvSpPr>
        <p:spPr>
          <a:xfrm>
            <a:off x="6650102" y="4240488"/>
            <a:ext cx="197481" cy="411015"/>
          </a:xfrm>
          <a:prstGeom prst="rect">
            <a:avLst/>
          </a:prstGeom>
          <a:solidFill>
            <a:srgbClr val="9193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solidFill>
                <a:srgbClr val="7575D1"/>
              </a:solidFill>
            </a:endParaRPr>
          </a:p>
        </p:txBody>
      </p:sp>
      <p:sp>
        <p:nvSpPr>
          <p:cNvPr id="12" name="Rectangle 11">
            <a:extLst>
              <a:ext uri="{FF2B5EF4-FFF2-40B4-BE49-F238E27FC236}">
                <a16:creationId xmlns:a16="http://schemas.microsoft.com/office/drawing/2014/main" id="{CA133365-A019-2D40-8805-2B0086825B4A}"/>
              </a:ext>
            </a:extLst>
          </p:cNvPr>
          <p:cNvSpPr/>
          <p:nvPr/>
        </p:nvSpPr>
        <p:spPr>
          <a:xfrm>
            <a:off x="3371196" y="3991233"/>
            <a:ext cx="2334293" cy="523220"/>
          </a:xfrm>
          <a:prstGeom prst="rect">
            <a:avLst/>
          </a:prstGeom>
        </p:spPr>
        <p:txBody>
          <a:bodyPr wrap="none">
            <a:spAutoFit/>
          </a:bodyPr>
          <a:lstStyle/>
          <a:p>
            <a:r>
              <a:rPr lang="en-US" dirty="0">
                <a:solidFill>
                  <a:srgbClr val="7575D1"/>
                </a:solidFill>
              </a:rPr>
              <a:t>color: C dimensions having</a:t>
            </a:r>
            <a:br>
              <a:rPr lang="en-US" dirty="0">
                <a:solidFill>
                  <a:srgbClr val="7575D1"/>
                </a:solidFill>
              </a:rPr>
            </a:br>
            <a:r>
              <a:rPr lang="en-US" dirty="0">
                <a:solidFill>
                  <a:srgbClr val="7575D1"/>
                </a:solidFill>
              </a:rPr>
              <a:t>overall low </a:t>
            </a:r>
            <a:r>
              <a:rPr lang="en-US" dirty="0">
                <a:solidFill>
                  <a:srgbClr val="7575D1"/>
                </a:solidFill>
                <a:latin typeface="Symbol" pitchFamily="2" charset="2"/>
              </a:rPr>
              <a:t>l</a:t>
            </a:r>
            <a:r>
              <a:rPr lang="en-US" baseline="-25000" dirty="0">
                <a:solidFill>
                  <a:srgbClr val="7575D1"/>
                </a:solidFill>
                <a:latin typeface="Times" pitchFamily="2" charset="0"/>
              </a:rPr>
              <a:t>i</a:t>
            </a:r>
            <a:r>
              <a:rPr lang="en-US" dirty="0">
                <a:solidFill>
                  <a:srgbClr val="7575D1"/>
                </a:solidFill>
                <a:latin typeface="Times" pitchFamily="2" charset="0"/>
              </a:rPr>
              <a:t> </a:t>
            </a:r>
            <a:r>
              <a:rPr lang="en-US" dirty="0">
                <a:solidFill>
                  <a:srgbClr val="7575D1"/>
                </a:solidFill>
              </a:rPr>
              <a:t>over all </a:t>
            </a:r>
            <a:r>
              <a:rPr lang="en-US" dirty="0" err="1">
                <a:solidFill>
                  <a:srgbClr val="7575D1"/>
                </a:solidFill>
                <a:latin typeface="Times" pitchFamily="2" charset="0"/>
              </a:rPr>
              <a:t>i</a:t>
            </a:r>
            <a:endParaRPr lang="en-NL" baseline="-25000" dirty="0">
              <a:latin typeface="Times" pitchFamily="2" charset="0"/>
            </a:endParaRPr>
          </a:p>
        </p:txBody>
      </p:sp>
    </p:spTree>
    <p:extLst>
      <p:ext uri="{BB962C8B-B14F-4D97-AF65-F5344CB8AC3E}">
        <p14:creationId xmlns:p14="http://schemas.microsoft.com/office/powerpoint/2010/main" val="2705999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4" name="Rectangle 3">
            <a:extLst>
              <a:ext uri="{FF2B5EF4-FFF2-40B4-BE49-F238E27FC236}">
                <a16:creationId xmlns:a16="http://schemas.microsoft.com/office/drawing/2014/main" id="{5512DBAF-B68A-284E-8D1B-94526FD47392}"/>
              </a:ext>
            </a:extLst>
          </p:cNvPr>
          <p:cNvSpPr/>
          <p:nvPr/>
        </p:nvSpPr>
        <p:spPr>
          <a:xfrm>
            <a:off x="232029" y="313015"/>
            <a:ext cx="3531478" cy="400110"/>
          </a:xfrm>
          <a:prstGeom prst="rect">
            <a:avLst/>
          </a:prstGeom>
        </p:spPr>
        <p:txBody>
          <a:bodyPr wrap="square">
            <a:spAutoFit/>
          </a:bodyPr>
          <a:lstStyle/>
          <a:p>
            <a:r>
              <a:rPr lang="en-GB" sz="2000" b="1" dirty="0">
                <a:solidFill>
                  <a:srgbClr val="002060"/>
                </a:solidFill>
                <a:latin typeface="Lato"/>
                <a:ea typeface="Lato"/>
                <a:cs typeface="Lato"/>
                <a:sym typeface="Lato"/>
              </a:rPr>
              <a:t>Attribute-Based Explanation</a:t>
            </a:r>
            <a:endParaRPr lang="en-NL" sz="2000" b="1" dirty="0"/>
          </a:p>
        </p:txBody>
      </p:sp>
      <p:pic>
        <p:nvPicPr>
          <p:cNvPr id="2" name="Picture 1">
            <a:extLst>
              <a:ext uri="{FF2B5EF4-FFF2-40B4-BE49-F238E27FC236}">
                <a16:creationId xmlns:a16="http://schemas.microsoft.com/office/drawing/2014/main" id="{97A22895-45BE-AF42-8FA9-721DA36280BD}"/>
              </a:ext>
            </a:extLst>
          </p:cNvPr>
          <p:cNvPicPr>
            <a:picLocks noChangeAspect="1"/>
          </p:cNvPicPr>
          <p:nvPr/>
        </p:nvPicPr>
        <p:blipFill>
          <a:blip r:embed="rId3"/>
          <a:stretch>
            <a:fillRect/>
          </a:stretch>
        </p:blipFill>
        <p:spPr>
          <a:xfrm>
            <a:off x="1459427" y="1176794"/>
            <a:ext cx="2968050" cy="2425810"/>
          </a:xfrm>
          <a:prstGeom prst="rect">
            <a:avLst/>
          </a:prstGeom>
        </p:spPr>
      </p:pic>
      <p:sp>
        <p:nvSpPr>
          <p:cNvPr id="17" name="Rounded Rectangular Callout 16">
            <a:extLst>
              <a:ext uri="{FF2B5EF4-FFF2-40B4-BE49-F238E27FC236}">
                <a16:creationId xmlns:a16="http://schemas.microsoft.com/office/drawing/2014/main" id="{8AD08C21-2679-1E42-8AF6-93B47E9EAD49}"/>
              </a:ext>
            </a:extLst>
          </p:cNvPr>
          <p:cNvSpPr/>
          <p:nvPr/>
        </p:nvSpPr>
        <p:spPr>
          <a:xfrm>
            <a:off x="5380495" y="291744"/>
            <a:ext cx="2752732" cy="621436"/>
          </a:xfrm>
          <a:prstGeom prst="wedgeRoundRectCallout">
            <a:avLst>
              <a:gd name="adj1" fmla="val -143542"/>
              <a:gd name="adj2" fmla="val 128651"/>
              <a:gd name="adj3" fmla="val 16667"/>
            </a:avLst>
          </a:prstGeom>
          <a:solidFill>
            <a:srgbClr val="E5D07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262673"/>
                </a:solidFill>
              </a:rPr>
              <a:t>Points explained well by</a:t>
            </a:r>
          </a:p>
          <a:p>
            <a:pPr algn="ctr"/>
            <a:r>
              <a:rPr lang="en-US" b="1" dirty="0">
                <a:solidFill>
                  <a:srgbClr val="262673"/>
                </a:solidFill>
              </a:rPr>
              <a:t>d</a:t>
            </a:r>
            <a:r>
              <a:rPr lang="en-US" sz="1400" b="1" dirty="0">
                <a:solidFill>
                  <a:srgbClr val="262673"/>
                </a:solidFill>
              </a:rPr>
              <a:t>imension X</a:t>
            </a:r>
          </a:p>
        </p:txBody>
      </p:sp>
      <p:sp>
        <p:nvSpPr>
          <p:cNvPr id="18" name="Rounded Rectangular Callout 17">
            <a:extLst>
              <a:ext uri="{FF2B5EF4-FFF2-40B4-BE49-F238E27FC236}">
                <a16:creationId xmlns:a16="http://schemas.microsoft.com/office/drawing/2014/main" id="{B74B22D5-F787-274C-9CA6-6DF71EEC00A9}"/>
              </a:ext>
            </a:extLst>
          </p:cNvPr>
          <p:cNvSpPr/>
          <p:nvPr/>
        </p:nvSpPr>
        <p:spPr>
          <a:xfrm>
            <a:off x="5866850" y="1612986"/>
            <a:ext cx="2752732" cy="621436"/>
          </a:xfrm>
          <a:prstGeom prst="wedgeRoundRectCallout">
            <a:avLst>
              <a:gd name="adj1" fmla="val -142675"/>
              <a:gd name="adj2" fmla="val 78750"/>
              <a:gd name="adj3" fmla="val 16667"/>
            </a:avLst>
          </a:prstGeom>
          <a:solidFill>
            <a:srgbClr val="E5D07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262673"/>
                </a:solidFill>
              </a:rPr>
              <a:t>Points explained well by</a:t>
            </a:r>
          </a:p>
          <a:p>
            <a:pPr algn="ctr"/>
            <a:r>
              <a:rPr lang="en-US" b="1" dirty="0">
                <a:solidFill>
                  <a:srgbClr val="262673"/>
                </a:solidFill>
              </a:rPr>
              <a:t>d</a:t>
            </a:r>
            <a:r>
              <a:rPr lang="en-US" sz="1400" b="1" dirty="0">
                <a:solidFill>
                  <a:srgbClr val="262673"/>
                </a:solidFill>
              </a:rPr>
              <a:t>imension </a:t>
            </a:r>
            <a:r>
              <a:rPr lang="en-US" b="1" dirty="0">
                <a:solidFill>
                  <a:srgbClr val="262673"/>
                </a:solidFill>
              </a:rPr>
              <a:t>Z</a:t>
            </a:r>
            <a:endParaRPr lang="en-US" sz="1400" b="1" dirty="0">
              <a:solidFill>
                <a:srgbClr val="262673"/>
              </a:solidFill>
            </a:endParaRPr>
          </a:p>
        </p:txBody>
      </p:sp>
      <p:sp>
        <p:nvSpPr>
          <p:cNvPr id="19" name="Rounded Rectangular Callout 18">
            <a:extLst>
              <a:ext uri="{FF2B5EF4-FFF2-40B4-BE49-F238E27FC236}">
                <a16:creationId xmlns:a16="http://schemas.microsoft.com/office/drawing/2014/main" id="{E7A7E63E-F13C-9047-A2D1-0C31F9637DE8}"/>
              </a:ext>
            </a:extLst>
          </p:cNvPr>
          <p:cNvSpPr/>
          <p:nvPr/>
        </p:nvSpPr>
        <p:spPr>
          <a:xfrm>
            <a:off x="429483" y="4365463"/>
            <a:ext cx="2752732" cy="621436"/>
          </a:xfrm>
          <a:prstGeom prst="wedgeRoundRectCallout">
            <a:avLst>
              <a:gd name="adj1" fmla="val 23415"/>
              <a:gd name="adj2" fmla="val -212977"/>
              <a:gd name="adj3" fmla="val 16667"/>
            </a:avLst>
          </a:prstGeom>
          <a:solidFill>
            <a:srgbClr val="E5D07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262673"/>
                </a:solidFill>
              </a:rPr>
              <a:t>Points explained well by</a:t>
            </a:r>
          </a:p>
          <a:p>
            <a:pPr algn="ctr"/>
            <a:r>
              <a:rPr lang="en-US" b="1" dirty="0">
                <a:solidFill>
                  <a:srgbClr val="262673"/>
                </a:solidFill>
              </a:rPr>
              <a:t>d</a:t>
            </a:r>
            <a:r>
              <a:rPr lang="en-US" sz="1400" b="1" dirty="0">
                <a:solidFill>
                  <a:srgbClr val="262673"/>
                </a:solidFill>
              </a:rPr>
              <a:t>imension Y</a:t>
            </a:r>
          </a:p>
        </p:txBody>
      </p:sp>
      <p:sp>
        <p:nvSpPr>
          <p:cNvPr id="20" name="Oval 19">
            <a:extLst>
              <a:ext uri="{FF2B5EF4-FFF2-40B4-BE49-F238E27FC236}">
                <a16:creationId xmlns:a16="http://schemas.microsoft.com/office/drawing/2014/main" id="{A5A93D01-AA8B-CC4F-B3DC-D133B967F2D9}"/>
              </a:ext>
            </a:extLst>
          </p:cNvPr>
          <p:cNvSpPr/>
          <p:nvPr/>
        </p:nvSpPr>
        <p:spPr>
          <a:xfrm>
            <a:off x="2814763" y="2844877"/>
            <a:ext cx="407207" cy="40720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ectangle 21">
            <a:extLst>
              <a:ext uri="{FF2B5EF4-FFF2-40B4-BE49-F238E27FC236}">
                <a16:creationId xmlns:a16="http://schemas.microsoft.com/office/drawing/2014/main" id="{AC672EE7-D188-6F44-B3E3-D61AAF54FC96}"/>
              </a:ext>
            </a:extLst>
          </p:cNvPr>
          <p:cNvSpPr>
            <a:spLocks noChangeArrowheads="1"/>
          </p:cNvSpPr>
          <p:nvPr/>
        </p:nvSpPr>
        <p:spPr bwMode="auto">
          <a:xfrm>
            <a:off x="4562048" y="3396795"/>
            <a:ext cx="3623108"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a:solidFill>
                  <a:srgbClr val="7575D1"/>
                </a:solidFill>
              </a:rPr>
              <a:t>Brightness shows </a:t>
            </a:r>
            <a:r>
              <a:rPr lang="en-US" b="1" dirty="0">
                <a:solidFill>
                  <a:srgbClr val="7575D1"/>
                </a:solidFill>
              </a:rPr>
              <a:t>explanation confidence</a:t>
            </a:r>
            <a:endParaRPr lang="en-US" b="1" baseline="-25000" dirty="0">
              <a:solidFill>
                <a:srgbClr val="7575D1"/>
              </a:solidFill>
              <a:latin typeface="Times" pitchFamily="2" charset="0"/>
              <a:cs typeface="Arial" panose="020B0604020202020204" pitchFamily="34" charset="0"/>
            </a:endParaRPr>
          </a:p>
        </p:txBody>
      </p:sp>
      <p:sp>
        <p:nvSpPr>
          <p:cNvPr id="24" name="Rectangle 21">
            <a:extLst>
              <a:ext uri="{FF2B5EF4-FFF2-40B4-BE49-F238E27FC236}">
                <a16:creationId xmlns:a16="http://schemas.microsoft.com/office/drawing/2014/main" id="{D99F69F7-5AFF-A349-BDF2-ABC16B5BF7D4}"/>
              </a:ext>
            </a:extLst>
          </p:cNvPr>
          <p:cNvSpPr>
            <a:spLocks noChangeArrowheads="1"/>
          </p:cNvSpPr>
          <p:nvPr/>
        </p:nvSpPr>
        <p:spPr bwMode="auto">
          <a:xfrm>
            <a:off x="4880040" y="3651138"/>
            <a:ext cx="2840842" cy="6668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dirty="0">
                <a:solidFill>
                  <a:schemeClr val="tx1"/>
                </a:solidFill>
              </a:rPr>
              <a:t>Dark areas: cannot explain points</a:t>
            </a:r>
            <a:br>
              <a:rPr lang="en-US" dirty="0">
                <a:solidFill>
                  <a:schemeClr val="tx1"/>
                </a:solidFill>
              </a:rPr>
            </a:br>
            <a:r>
              <a:rPr lang="en-US" dirty="0">
                <a:solidFill>
                  <a:schemeClr val="tx1"/>
                </a:solidFill>
              </a:rPr>
              <a:t>here by a </a:t>
            </a:r>
            <a:r>
              <a:rPr lang="en-US" b="1" dirty="0">
                <a:solidFill>
                  <a:schemeClr val="tx1"/>
                </a:solidFill>
              </a:rPr>
              <a:t>single</a:t>
            </a:r>
            <a:r>
              <a:rPr lang="en-US" dirty="0">
                <a:solidFill>
                  <a:schemeClr val="tx1"/>
                </a:solidFill>
              </a:rPr>
              <a:t> dimension</a:t>
            </a:r>
          </a:p>
          <a:p>
            <a:pPr algn="ctr"/>
            <a:endParaRPr lang="en-US" b="1" baseline="-25000" dirty="0">
              <a:solidFill>
                <a:schemeClr val="tx1"/>
              </a:solidFill>
              <a:latin typeface="Times" pitchFamily="2" charset="0"/>
              <a:cs typeface="Arial" panose="020B0604020202020204" pitchFamily="34" charset="0"/>
            </a:endParaRPr>
          </a:p>
        </p:txBody>
      </p:sp>
      <p:cxnSp>
        <p:nvCxnSpPr>
          <p:cNvPr id="22" name="Straight Arrow Connector 21">
            <a:extLst>
              <a:ext uri="{FF2B5EF4-FFF2-40B4-BE49-F238E27FC236}">
                <a16:creationId xmlns:a16="http://schemas.microsoft.com/office/drawing/2014/main" id="{FACB3CAA-56EF-E44D-8119-D4AF0B461304}"/>
              </a:ext>
            </a:extLst>
          </p:cNvPr>
          <p:cNvCxnSpPr>
            <a:endCxn id="20" idx="5"/>
          </p:cNvCxnSpPr>
          <p:nvPr/>
        </p:nvCxnSpPr>
        <p:spPr>
          <a:xfrm flipH="1" flipV="1">
            <a:off x="3162336" y="3192450"/>
            <a:ext cx="1759521" cy="632127"/>
          </a:xfrm>
          <a:prstGeom prst="straightConnector1">
            <a:avLst/>
          </a:prstGeom>
          <a:ln w="1270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632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4" name="Rectangle 3">
            <a:extLst>
              <a:ext uri="{FF2B5EF4-FFF2-40B4-BE49-F238E27FC236}">
                <a16:creationId xmlns:a16="http://schemas.microsoft.com/office/drawing/2014/main" id="{5512DBAF-B68A-284E-8D1B-94526FD47392}"/>
              </a:ext>
            </a:extLst>
          </p:cNvPr>
          <p:cNvSpPr/>
          <p:nvPr/>
        </p:nvSpPr>
        <p:spPr>
          <a:xfrm>
            <a:off x="232028" y="313015"/>
            <a:ext cx="4833747" cy="400110"/>
          </a:xfrm>
          <a:prstGeom prst="rect">
            <a:avLst/>
          </a:prstGeom>
        </p:spPr>
        <p:txBody>
          <a:bodyPr wrap="square">
            <a:spAutoFit/>
          </a:bodyPr>
          <a:lstStyle/>
          <a:p>
            <a:r>
              <a:rPr lang="en-GB" sz="2000" b="1" dirty="0">
                <a:solidFill>
                  <a:srgbClr val="002060"/>
                </a:solidFill>
                <a:latin typeface="Lato"/>
                <a:ea typeface="Lato"/>
                <a:cs typeface="Lato"/>
                <a:sym typeface="Lato"/>
              </a:rPr>
              <a:t>Extension 1: Dimensionality Explanation</a:t>
            </a:r>
            <a:endParaRPr lang="en-NL" sz="2000" b="1" dirty="0"/>
          </a:p>
        </p:txBody>
      </p:sp>
      <p:sp>
        <p:nvSpPr>
          <p:cNvPr id="11" name="Rectangle 10">
            <a:extLst>
              <a:ext uri="{FF2B5EF4-FFF2-40B4-BE49-F238E27FC236}">
                <a16:creationId xmlns:a16="http://schemas.microsoft.com/office/drawing/2014/main" id="{5B4C036D-283E-0C47-AB6E-E4CAB3C482E9}"/>
              </a:ext>
            </a:extLst>
          </p:cNvPr>
          <p:cNvSpPr/>
          <p:nvPr/>
        </p:nvSpPr>
        <p:spPr>
          <a:xfrm>
            <a:off x="232028" y="751927"/>
            <a:ext cx="8235315" cy="323165"/>
          </a:xfrm>
          <a:prstGeom prst="rect">
            <a:avLst/>
          </a:prstGeom>
        </p:spPr>
        <p:txBody>
          <a:bodyPr wrap="square">
            <a:spAutoFit/>
          </a:bodyPr>
          <a:lstStyle/>
          <a:p>
            <a:r>
              <a:rPr lang="en-GB" sz="1500" b="1" dirty="0">
                <a:solidFill>
                  <a:srgbClr val="7575D1"/>
                </a:solidFill>
                <a:latin typeface="Lato"/>
                <a:ea typeface="Lato"/>
                <a:cs typeface="Lato"/>
                <a:sym typeface="Lato"/>
              </a:rPr>
              <a:t>“How high-dimensional is the data at this place in the projection?” </a:t>
            </a:r>
            <a:endParaRPr lang="en-NL" sz="1500" b="1" dirty="0">
              <a:solidFill>
                <a:srgbClr val="7575D1"/>
              </a:solidFill>
            </a:endParaRPr>
          </a:p>
        </p:txBody>
      </p:sp>
      <p:pic>
        <p:nvPicPr>
          <p:cNvPr id="5" name="Picture 4">
            <a:extLst>
              <a:ext uri="{FF2B5EF4-FFF2-40B4-BE49-F238E27FC236}">
                <a16:creationId xmlns:a16="http://schemas.microsoft.com/office/drawing/2014/main" id="{6DF25152-629A-D347-900E-C8E9A17038B1}"/>
              </a:ext>
            </a:extLst>
          </p:cNvPr>
          <p:cNvPicPr>
            <a:picLocks noChangeAspect="1"/>
          </p:cNvPicPr>
          <p:nvPr/>
        </p:nvPicPr>
        <p:blipFill>
          <a:blip r:embed="rId3"/>
          <a:stretch>
            <a:fillRect/>
          </a:stretch>
        </p:blipFill>
        <p:spPr>
          <a:xfrm>
            <a:off x="1263015" y="2552715"/>
            <a:ext cx="7104888" cy="2031080"/>
          </a:xfrm>
          <a:prstGeom prst="rect">
            <a:avLst/>
          </a:prstGeom>
        </p:spPr>
      </p:pic>
      <p:sp>
        <p:nvSpPr>
          <p:cNvPr id="14" name="Rectangle 21">
            <a:extLst>
              <a:ext uri="{FF2B5EF4-FFF2-40B4-BE49-F238E27FC236}">
                <a16:creationId xmlns:a16="http://schemas.microsoft.com/office/drawing/2014/main" id="{DF736939-8AB8-F041-B991-2F8F63C46D93}"/>
              </a:ext>
            </a:extLst>
          </p:cNvPr>
          <p:cNvSpPr>
            <a:spLocks noChangeArrowheads="1"/>
          </p:cNvSpPr>
          <p:nvPr/>
        </p:nvSpPr>
        <p:spPr bwMode="auto">
          <a:xfrm>
            <a:off x="256155" y="1276269"/>
            <a:ext cx="8678979" cy="12413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a:t>Find local dimensionality </a:t>
            </a:r>
            <a:r>
              <a:rPr lang="en-US" dirty="0">
                <a:latin typeface="Symbol" pitchFamily="2" charset="2"/>
              </a:rPr>
              <a:t>d</a:t>
            </a:r>
            <a:r>
              <a:rPr lang="en-US" dirty="0"/>
              <a:t> of each neighborhood </a:t>
            </a:r>
            <a:r>
              <a:rPr lang="en-US" dirty="0">
                <a:latin typeface="Symbol" pitchFamily="2" charset="2"/>
              </a:rPr>
              <a:t>m</a:t>
            </a:r>
            <a:r>
              <a:rPr lang="en-US" baseline="-25000" dirty="0"/>
              <a:t>i </a:t>
            </a:r>
            <a:r>
              <a:rPr lang="en-US" dirty="0"/>
              <a:t>using PCA </a:t>
            </a:r>
          </a:p>
          <a:p>
            <a:endParaRPr lang="en-US" dirty="0"/>
          </a:p>
          <a:p>
            <a:r>
              <a:rPr lang="en-US" b="1" dirty="0"/>
              <a:t>Total variance:</a:t>
            </a:r>
            <a:r>
              <a:rPr lang="en-US" dirty="0"/>
              <a:t>        </a:t>
            </a:r>
            <a:r>
              <a:rPr lang="en-US" dirty="0">
                <a:latin typeface="Symbol" pitchFamily="2" charset="2"/>
              </a:rPr>
              <a:t>d</a:t>
            </a:r>
            <a:r>
              <a:rPr lang="en-US" dirty="0"/>
              <a:t> = minimal # of eigenvalues </a:t>
            </a:r>
            <a:r>
              <a:rPr lang="en-US" dirty="0">
                <a:latin typeface="Symbol" pitchFamily="2" charset="2"/>
              </a:rPr>
              <a:t>a</a:t>
            </a:r>
            <a:r>
              <a:rPr lang="en-US" baseline="-25000" dirty="0"/>
              <a:t>1</a:t>
            </a:r>
            <a:r>
              <a:rPr lang="en-US" dirty="0"/>
              <a:t> ≥ … ≥ </a:t>
            </a:r>
            <a:r>
              <a:rPr lang="en-US" dirty="0">
                <a:latin typeface="Symbol" pitchFamily="2" charset="2"/>
              </a:rPr>
              <a:t>a</a:t>
            </a:r>
            <a:r>
              <a:rPr lang="en-US" baseline="-25000" dirty="0">
                <a:latin typeface="Symbol" pitchFamily="2" charset="2"/>
              </a:rPr>
              <a:t>d</a:t>
            </a:r>
            <a:r>
              <a:rPr lang="en-US" dirty="0"/>
              <a:t> needed to capture </a:t>
            </a:r>
            <a:r>
              <a:rPr lang="en-US" dirty="0">
                <a:latin typeface="Symbol" pitchFamily="2" charset="2"/>
              </a:rPr>
              <a:t>q</a:t>
            </a:r>
            <a:r>
              <a:rPr lang="en-US" dirty="0"/>
              <a:t>% of data variance in </a:t>
            </a:r>
            <a:r>
              <a:rPr lang="en-US" dirty="0">
                <a:latin typeface="Symbol" pitchFamily="2" charset="2"/>
              </a:rPr>
              <a:t>m</a:t>
            </a:r>
            <a:r>
              <a:rPr lang="en-US" baseline="-25000" dirty="0"/>
              <a:t>i</a:t>
            </a:r>
          </a:p>
          <a:p>
            <a:endParaRPr lang="en-US" baseline="-25000" dirty="0"/>
          </a:p>
          <a:p>
            <a:r>
              <a:rPr lang="en-US" b="1" dirty="0"/>
              <a:t>Minimal variance:</a:t>
            </a:r>
            <a:r>
              <a:rPr lang="en-US" dirty="0"/>
              <a:t>   </a:t>
            </a:r>
            <a:r>
              <a:rPr lang="en-US" dirty="0">
                <a:latin typeface="Symbol" pitchFamily="2" charset="2"/>
              </a:rPr>
              <a:t>d</a:t>
            </a:r>
            <a:r>
              <a:rPr lang="en-US" dirty="0"/>
              <a:t> = # of eigenvalues </a:t>
            </a:r>
            <a:r>
              <a:rPr lang="en-US" dirty="0">
                <a:latin typeface="Symbol" pitchFamily="2" charset="2"/>
              </a:rPr>
              <a:t>a</a:t>
            </a:r>
            <a:r>
              <a:rPr lang="en-US" baseline="-25000" dirty="0"/>
              <a:t>i</a:t>
            </a:r>
            <a:r>
              <a:rPr lang="en-US" dirty="0"/>
              <a:t> larger than a user-set minimal variance </a:t>
            </a:r>
            <a:r>
              <a:rPr lang="en-US" dirty="0">
                <a:latin typeface="Symbol" pitchFamily="2" charset="2"/>
              </a:rPr>
              <a:t>q</a:t>
            </a:r>
            <a:endParaRPr lang="en-US" baseline="-25000" dirty="0"/>
          </a:p>
          <a:p>
            <a:endParaRPr lang="en-US" baseline="-25000" dirty="0"/>
          </a:p>
        </p:txBody>
      </p:sp>
      <p:sp>
        <p:nvSpPr>
          <p:cNvPr id="15" name="Rectangle 21">
            <a:extLst>
              <a:ext uri="{FF2B5EF4-FFF2-40B4-BE49-F238E27FC236}">
                <a16:creationId xmlns:a16="http://schemas.microsoft.com/office/drawing/2014/main" id="{F1F8E9F9-90BD-CE4E-AC1E-2FA2C37D73D4}"/>
              </a:ext>
            </a:extLst>
          </p:cNvPr>
          <p:cNvSpPr>
            <a:spLocks noChangeArrowheads="1"/>
          </p:cNvSpPr>
          <p:nvPr/>
        </p:nvSpPr>
        <p:spPr bwMode="auto">
          <a:xfrm>
            <a:off x="4033677" y="4524449"/>
            <a:ext cx="133722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b="1" dirty="0">
                <a:solidFill>
                  <a:srgbClr val="7575D1"/>
                </a:solidFill>
              </a:rPr>
              <a:t>total variance</a:t>
            </a:r>
          </a:p>
        </p:txBody>
      </p:sp>
      <p:sp>
        <p:nvSpPr>
          <p:cNvPr id="16" name="Rectangle 21">
            <a:extLst>
              <a:ext uri="{FF2B5EF4-FFF2-40B4-BE49-F238E27FC236}">
                <a16:creationId xmlns:a16="http://schemas.microsoft.com/office/drawing/2014/main" id="{85F28893-80AC-5F42-8EBF-3D180D6DC313}"/>
              </a:ext>
            </a:extLst>
          </p:cNvPr>
          <p:cNvSpPr>
            <a:spLocks noChangeArrowheads="1"/>
          </p:cNvSpPr>
          <p:nvPr/>
        </p:nvSpPr>
        <p:spPr bwMode="auto">
          <a:xfrm>
            <a:off x="6010501" y="4521401"/>
            <a:ext cx="163859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b="1" dirty="0">
                <a:solidFill>
                  <a:srgbClr val="7575D1"/>
                </a:solidFill>
              </a:rPr>
              <a:t>minimal variance</a:t>
            </a:r>
          </a:p>
        </p:txBody>
      </p:sp>
      <p:sp>
        <p:nvSpPr>
          <p:cNvPr id="21" name="Rectangle 21">
            <a:extLst>
              <a:ext uri="{FF2B5EF4-FFF2-40B4-BE49-F238E27FC236}">
                <a16:creationId xmlns:a16="http://schemas.microsoft.com/office/drawing/2014/main" id="{17F36780-18A9-774E-9F22-85BE7FEF7954}"/>
              </a:ext>
            </a:extLst>
          </p:cNvPr>
          <p:cNvSpPr>
            <a:spLocks noChangeArrowheads="1"/>
          </p:cNvSpPr>
          <p:nvPr/>
        </p:nvSpPr>
        <p:spPr bwMode="auto">
          <a:xfrm>
            <a:off x="1259130" y="4534310"/>
            <a:ext cx="199125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b="1" dirty="0">
                <a:solidFill>
                  <a:srgbClr val="7575D1"/>
                </a:solidFill>
              </a:rPr>
              <a:t>attribute contribution</a:t>
            </a:r>
          </a:p>
        </p:txBody>
      </p:sp>
    </p:spTree>
    <p:extLst>
      <p:ext uri="{BB962C8B-B14F-4D97-AF65-F5344CB8AC3E}">
        <p14:creationId xmlns:p14="http://schemas.microsoft.com/office/powerpoint/2010/main" val="2727064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4" name="Rectangle 3">
            <a:extLst>
              <a:ext uri="{FF2B5EF4-FFF2-40B4-BE49-F238E27FC236}">
                <a16:creationId xmlns:a16="http://schemas.microsoft.com/office/drawing/2014/main" id="{5512DBAF-B68A-284E-8D1B-94526FD47392}"/>
              </a:ext>
            </a:extLst>
          </p:cNvPr>
          <p:cNvSpPr/>
          <p:nvPr/>
        </p:nvSpPr>
        <p:spPr>
          <a:xfrm>
            <a:off x="232028" y="313015"/>
            <a:ext cx="4833747" cy="400110"/>
          </a:xfrm>
          <a:prstGeom prst="rect">
            <a:avLst/>
          </a:prstGeom>
        </p:spPr>
        <p:txBody>
          <a:bodyPr wrap="square">
            <a:spAutoFit/>
          </a:bodyPr>
          <a:lstStyle/>
          <a:p>
            <a:r>
              <a:rPr lang="en-GB" sz="2000" b="1" dirty="0">
                <a:solidFill>
                  <a:srgbClr val="002060"/>
                </a:solidFill>
                <a:latin typeface="Lato"/>
                <a:ea typeface="Lato"/>
                <a:cs typeface="Lato"/>
                <a:sym typeface="Lato"/>
              </a:rPr>
              <a:t>Extension 2: Correlation Explanation</a:t>
            </a:r>
            <a:endParaRPr lang="en-NL" sz="2000" b="1" dirty="0"/>
          </a:p>
        </p:txBody>
      </p:sp>
      <p:sp>
        <p:nvSpPr>
          <p:cNvPr id="11" name="Rectangle 10">
            <a:extLst>
              <a:ext uri="{FF2B5EF4-FFF2-40B4-BE49-F238E27FC236}">
                <a16:creationId xmlns:a16="http://schemas.microsoft.com/office/drawing/2014/main" id="{5B4C036D-283E-0C47-AB6E-E4CAB3C482E9}"/>
              </a:ext>
            </a:extLst>
          </p:cNvPr>
          <p:cNvSpPr/>
          <p:nvPr/>
        </p:nvSpPr>
        <p:spPr>
          <a:xfrm>
            <a:off x="232028" y="751927"/>
            <a:ext cx="8235315" cy="323165"/>
          </a:xfrm>
          <a:prstGeom prst="rect">
            <a:avLst/>
          </a:prstGeom>
        </p:spPr>
        <p:txBody>
          <a:bodyPr wrap="square">
            <a:spAutoFit/>
          </a:bodyPr>
          <a:lstStyle/>
          <a:p>
            <a:r>
              <a:rPr lang="en-GB" sz="1500" b="1" dirty="0">
                <a:solidFill>
                  <a:srgbClr val="7575D1"/>
                </a:solidFill>
                <a:latin typeface="Lato"/>
                <a:ea typeface="Lato"/>
                <a:cs typeface="Lato"/>
                <a:sym typeface="Lato"/>
              </a:rPr>
              <a:t>“Which attributes are strongest correlated here in the projection?” </a:t>
            </a:r>
            <a:endParaRPr lang="en-NL" sz="1500" b="1" dirty="0">
              <a:solidFill>
                <a:srgbClr val="7575D1"/>
              </a:solidFill>
            </a:endParaRPr>
          </a:p>
        </p:txBody>
      </p:sp>
      <p:sp>
        <p:nvSpPr>
          <p:cNvPr id="14" name="Rectangle 21">
            <a:extLst>
              <a:ext uri="{FF2B5EF4-FFF2-40B4-BE49-F238E27FC236}">
                <a16:creationId xmlns:a16="http://schemas.microsoft.com/office/drawing/2014/main" id="{DF736939-8AB8-F041-B991-2F8F63C46D93}"/>
              </a:ext>
            </a:extLst>
          </p:cNvPr>
          <p:cNvSpPr>
            <a:spLocks noChangeArrowheads="1"/>
          </p:cNvSpPr>
          <p:nvPr/>
        </p:nvSpPr>
        <p:spPr bwMode="auto">
          <a:xfrm>
            <a:off x="256155" y="1276269"/>
            <a:ext cx="6332183"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a:t>Compute Pearson correlations of all attribute-pairs over each neighborhood </a:t>
            </a:r>
            <a:r>
              <a:rPr lang="en-US" dirty="0">
                <a:latin typeface="Symbol" pitchFamily="2" charset="2"/>
              </a:rPr>
              <a:t>m</a:t>
            </a:r>
            <a:r>
              <a:rPr lang="en-US" baseline="-25000" dirty="0"/>
              <a:t>i</a:t>
            </a:r>
          </a:p>
          <a:p>
            <a:r>
              <a:rPr lang="en-US" dirty="0"/>
              <a:t>Show (by color coding) C top-ranked pairs that are most frequent over all </a:t>
            </a:r>
            <a:r>
              <a:rPr lang="en-US" dirty="0">
                <a:latin typeface="Symbol" pitchFamily="2" charset="2"/>
              </a:rPr>
              <a:t>m</a:t>
            </a:r>
            <a:r>
              <a:rPr lang="en-US" baseline="-25000" dirty="0"/>
              <a:t>i</a:t>
            </a:r>
            <a:endParaRPr lang="en-US" dirty="0"/>
          </a:p>
        </p:txBody>
      </p:sp>
      <p:pic>
        <p:nvPicPr>
          <p:cNvPr id="3" name="Picture 2">
            <a:extLst>
              <a:ext uri="{FF2B5EF4-FFF2-40B4-BE49-F238E27FC236}">
                <a16:creationId xmlns:a16="http://schemas.microsoft.com/office/drawing/2014/main" id="{FCA5480C-5CB8-F544-9992-154F7A98104D}"/>
              </a:ext>
            </a:extLst>
          </p:cNvPr>
          <p:cNvPicPr>
            <a:picLocks noChangeAspect="1"/>
          </p:cNvPicPr>
          <p:nvPr/>
        </p:nvPicPr>
        <p:blipFill>
          <a:blip r:embed="rId3"/>
          <a:stretch>
            <a:fillRect/>
          </a:stretch>
        </p:blipFill>
        <p:spPr>
          <a:xfrm>
            <a:off x="4960759" y="2988902"/>
            <a:ext cx="2205329" cy="1731792"/>
          </a:xfrm>
          <a:prstGeom prst="rect">
            <a:avLst/>
          </a:prstGeom>
        </p:spPr>
      </p:pic>
      <p:pic>
        <p:nvPicPr>
          <p:cNvPr id="6" name="Picture 5">
            <a:extLst>
              <a:ext uri="{FF2B5EF4-FFF2-40B4-BE49-F238E27FC236}">
                <a16:creationId xmlns:a16="http://schemas.microsoft.com/office/drawing/2014/main" id="{14339273-70EC-2646-849B-1895E3524E2C}"/>
              </a:ext>
            </a:extLst>
          </p:cNvPr>
          <p:cNvPicPr>
            <a:picLocks noChangeAspect="1"/>
          </p:cNvPicPr>
          <p:nvPr/>
        </p:nvPicPr>
        <p:blipFill>
          <a:blip r:embed="rId4"/>
          <a:stretch>
            <a:fillRect/>
          </a:stretch>
        </p:blipFill>
        <p:spPr>
          <a:xfrm>
            <a:off x="1756451" y="2988902"/>
            <a:ext cx="2097092" cy="1731792"/>
          </a:xfrm>
          <a:prstGeom prst="rect">
            <a:avLst/>
          </a:prstGeom>
        </p:spPr>
      </p:pic>
      <p:sp>
        <p:nvSpPr>
          <p:cNvPr id="12" name="Rectangle 21">
            <a:extLst>
              <a:ext uri="{FF2B5EF4-FFF2-40B4-BE49-F238E27FC236}">
                <a16:creationId xmlns:a16="http://schemas.microsoft.com/office/drawing/2014/main" id="{BD346154-44ED-F14E-ADFD-CBC0CA60488B}"/>
              </a:ext>
            </a:extLst>
          </p:cNvPr>
          <p:cNvSpPr>
            <a:spLocks noChangeArrowheads="1"/>
          </p:cNvSpPr>
          <p:nvPr/>
        </p:nvSpPr>
        <p:spPr bwMode="auto">
          <a:xfrm>
            <a:off x="1609776" y="4720694"/>
            <a:ext cx="199125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b="1" dirty="0">
                <a:solidFill>
                  <a:srgbClr val="7575D1"/>
                </a:solidFill>
              </a:rPr>
              <a:t>attribute contribution</a:t>
            </a:r>
          </a:p>
        </p:txBody>
      </p:sp>
      <p:sp>
        <p:nvSpPr>
          <p:cNvPr id="13" name="Rectangle 21">
            <a:extLst>
              <a:ext uri="{FF2B5EF4-FFF2-40B4-BE49-F238E27FC236}">
                <a16:creationId xmlns:a16="http://schemas.microsoft.com/office/drawing/2014/main" id="{52B91436-652F-8944-B729-15FCDF8AF222}"/>
              </a:ext>
            </a:extLst>
          </p:cNvPr>
          <p:cNvSpPr>
            <a:spLocks noChangeArrowheads="1"/>
          </p:cNvSpPr>
          <p:nvPr/>
        </p:nvSpPr>
        <p:spPr bwMode="auto">
          <a:xfrm>
            <a:off x="5061220" y="4720694"/>
            <a:ext cx="154721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b="1" dirty="0">
                <a:solidFill>
                  <a:srgbClr val="7575D1"/>
                </a:solidFill>
              </a:rPr>
              <a:t>correlation view</a:t>
            </a:r>
          </a:p>
        </p:txBody>
      </p:sp>
      <p:sp>
        <p:nvSpPr>
          <p:cNvPr id="17" name="Rounded Rectangular Callout 16">
            <a:extLst>
              <a:ext uri="{FF2B5EF4-FFF2-40B4-BE49-F238E27FC236}">
                <a16:creationId xmlns:a16="http://schemas.microsoft.com/office/drawing/2014/main" id="{FD0EEE31-54EB-B140-960F-9CCA31D657E2}"/>
              </a:ext>
            </a:extLst>
          </p:cNvPr>
          <p:cNvSpPr/>
          <p:nvPr/>
        </p:nvSpPr>
        <p:spPr>
          <a:xfrm>
            <a:off x="278053" y="1950314"/>
            <a:ext cx="2752732" cy="621436"/>
          </a:xfrm>
          <a:prstGeom prst="wedgeRoundRectCallout">
            <a:avLst>
              <a:gd name="adj1" fmla="val 33697"/>
              <a:gd name="adj2" fmla="val 150210"/>
              <a:gd name="adj3" fmla="val 16667"/>
            </a:avLst>
          </a:prstGeom>
          <a:solidFill>
            <a:srgbClr val="E5D07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262673"/>
                </a:solidFill>
              </a:rPr>
              <a:t>X changes little here…</a:t>
            </a:r>
          </a:p>
        </p:txBody>
      </p:sp>
      <p:sp>
        <p:nvSpPr>
          <p:cNvPr id="18" name="Rounded Rectangular Callout 17">
            <a:extLst>
              <a:ext uri="{FF2B5EF4-FFF2-40B4-BE49-F238E27FC236}">
                <a16:creationId xmlns:a16="http://schemas.microsoft.com/office/drawing/2014/main" id="{B0806132-4A93-4A47-908C-F9781EEBA2EE}"/>
              </a:ext>
            </a:extLst>
          </p:cNvPr>
          <p:cNvSpPr/>
          <p:nvPr/>
        </p:nvSpPr>
        <p:spPr>
          <a:xfrm>
            <a:off x="5374117" y="1943057"/>
            <a:ext cx="2752732" cy="621436"/>
          </a:xfrm>
          <a:prstGeom prst="wedgeRoundRectCallout">
            <a:avLst>
              <a:gd name="adj1" fmla="val -42230"/>
              <a:gd name="adj2" fmla="val 154881"/>
              <a:gd name="adj3" fmla="val 16667"/>
            </a:avLst>
          </a:prstGeom>
          <a:solidFill>
            <a:srgbClr val="E5D07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262673"/>
                </a:solidFill>
              </a:rPr>
              <a:t>...</a:t>
            </a:r>
            <a:r>
              <a:rPr lang="en-US" sz="1400" b="1" dirty="0">
                <a:solidFill>
                  <a:srgbClr val="262673"/>
                </a:solidFill>
              </a:rPr>
              <a:t>and Y, Z strongly correlated</a:t>
            </a:r>
          </a:p>
        </p:txBody>
      </p:sp>
    </p:spTree>
    <p:extLst>
      <p:ext uri="{BB962C8B-B14F-4D97-AF65-F5344CB8AC3E}">
        <p14:creationId xmlns:p14="http://schemas.microsoft.com/office/powerpoint/2010/main" val="2899312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4" name="Rectangle 3">
            <a:extLst>
              <a:ext uri="{FF2B5EF4-FFF2-40B4-BE49-F238E27FC236}">
                <a16:creationId xmlns:a16="http://schemas.microsoft.com/office/drawing/2014/main" id="{5512DBAF-B68A-284E-8D1B-94526FD47392}"/>
              </a:ext>
            </a:extLst>
          </p:cNvPr>
          <p:cNvSpPr/>
          <p:nvPr/>
        </p:nvSpPr>
        <p:spPr>
          <a:xfrm>
            <a:off x="232028" y="313015"/>
            <a:ext cx="7525858" cy="400110"/>
          </a:xfrm>
          <a:prstGeom prst="rect">
            <a:avLst/>
          </a:prstGeom>
        </p:spPr>
        <p:txBody>
          <a:bodyPr wrap="square">
            <a:spAutoFit/>
          </a:bodyPr>
          <a:lstStyle/>
          <a:p>
            <a:r>
              <a:rPr lang="en-GB" sz="2000" b="1" dirty="0">
                <a:solidFill>
                  <a:srgbClr val="002060"/>
                </a:solidFill>
                <a:latin typeface="Lato"/>
                <a:ea typeface="Lato"/>
                <a:cs typeface="Lato"/>
                <a:sym typeface="Lato"/>
              </a:rPr>
              <a:t>Correlation Explanation: Examining specific dimensions</a:t>
            </a:r>
            <a:endParaRPr lang="en-NL" sz="2000" b="1" dirty="0"/>
          </a:p>
        </p:txBody>
      </p:sp>
      <p:sp>
        <p:nvSpPr>
          <p:cNvPr id="14" name="Rectangle 21">
            <a:extLst>
              <a:ext uri="{FF2B5EF4-FFF2-40B4-BE49-F238E27FC236}">
                <a16:creationId xmlns:a16="http://schemas.microsoft.com/office/drawing/2014/main" id="{DF736939-8AB8-F041-B991-2F8F63C46D93}"/>
              </a:ext>
            </a:extLst>
          </p:cNvPr>
          <p:cNvSpPr>
            <a:spLocks noChangeArrowheads="1"/>
          </p:cNvSpPr>
          <p:nvPr/>
        </p:nvSpPr>
        <p:spPr bwMode="auto">
          <a:xfrm>
            <a:off x="232028" y="920669"/>
            <a:ext cx="409118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b="1" dirty="0">
                <a:solidFill>
                  <a:srgbClr val="7575D1"/>
                </a:solidFill>
              </a:rPr>
              <a:t>Cement dataset (1030 samples, 8 dimensions)</a:t>
            </a:r>
          </a:p>
        </p:txBody>
      </p:sp>
      <p:pic>
        <p:nvPicPr>
          <p:cNvPr id="2" name="Picture 1">
            <a:extLst>
              <a:ext uri="{FF2B5EF4-FFF2-40B4-BE49-F238E27FC236}">
                <a16:creationId xmlns:a16="http://schemas.microsoft.com/office/drawing/2014/main" id="{28704887-C0E6-2142-958B-EFAA2533A3DA}"/>
              </a:ext>
            </a:extLst>
          </p:cNvPr>
          <p:cNvPicPr>
            <a:picLocks noChangeAspect="1"/>
          </p:cNvPicPr>
          <p:nvPr/>
        </p:nvPicPr>
        <p:blipFill>
          <a:blip r:embed="rId3"/>
          <a:stretch>
            <a:fillRect/>
          </a:stretch>
        </p:blipFill>
        <p:spPr>
          <a:xfrm>
            <a:off x="79631" y="2346260"/>
            <a:ext cx="4243582" cy="1986509"/>
          </a:xfrm>
          <a:prstGeom prst="rect">
            <a:avLst/>
          </a:prstGeom>
        </p:spPr>
      </p:pic>
      <p:sp>
        <p:nvSpPr>
          <p:cNvPr id="5" name="Rectangle 4">
            <a:extLst>
              <a:ext uri="{FF2B5EF4-FFF2-40B4-BE49-F238E27FC236}">
                <a16:creationId xmlns:a16="http://schemas.microsoft.com/office/drawing/2014/main" id="{9D1E730B-8563-9741-8F0C-EA655FCFA603}"/>
              </a:ext>
            </a:extLst>
          </p:cNvPr>
          <p:cNvSpPr/>
          <p:nvPr/>
        </p:nvSpPr>
        <p:spPr>
          <a:xfrm>
            <a:off x="2814340" y="4281970"/>
            <a:ext cx="1568058" cy="646331"/>
          </a:xfrm>
          <a:prstGeom prst="rect">
            <a:avLst/>
          </a:prstGeom>
        </p:spPr>
        <p:txBody>
          <a:bodyPr wrap="none">
            <a:spAutoFit/>
          </a:bodyPr>
          <a:lstStyle/>
          <a:p>
            <a:r>
              <a:rPr lang="en-US" sz="1200" dirty="0">
                <a:solidFill>
                  <a:srgbClr val="7575D1"/>
                </a:solidFill>
              </a:rPr>
              <a:t>matrix showing C=8</a:t>
            </a:r>
          </a:p>
          <a:p>
            <a:r>
              <a:rPr lang="en-US" sz="1200" dirty="0">
                <a:solidFill>
                  <a:srgbClr val="7575D1"/>
                </a:solidFill>
              </a:rPr>
              <a:t>most important of all</a:t>
            </a:r>
          </a:p>
          <a:p>
            <a:r>
              <a:rPr lang="en-US" sz="1200" dirty="0">
                <a:solidFill>
                  <a:srgbClr val="7575D1"/>
                </a:solidFill>
              </a:rPr>
              <a:t>32 correlations</a:t>
            </a:r>
            <a:endParaRPr lang="en-NL" sz="1200" dirty="0"/>
          </a:p>
        </p:txBody>
      </p:sp>
      <p:pic>
        <p:nvPicPr>
          <p:cNvPr id="7" name="Picture 6">
            <a:extLst>
              <a:ext uri="{FF2B5EF4-FFF2-40B4-BE49-F238E27FC236}">
                <a16:creationId xmlns:a16="http://schemas.microsoft.com/office/drawing/2014/main" id="{E9E70590-1A63-1B4F-B792-5D6276DF433F}"/>
              </a:ext>
            </a:extLst>
          </p:cNvPr>
          <p:cNvPicPr>
            <a:picLocks noChangeAspect="1"/>
          </p:cNvPicPr>
          <p:nvPr/>
        </p:nvPicPr>
        <p:blipFill>
          <a:blip r:embed="rId4"/>
          <a:stretch>
            <a:fillRect/>
          </a:stretch>
        </p:blipFill>
        <p:spPr>
          <a:xfrm>
            <a:off x="4798786" y="2345856"/>
            <a:ext cx="4127500" cy="1965141"/>
          </a:xfrm>
          <a:prstGeom prst="rect">
            <a:avLst/>
          </a:prstGeom>
        </p:spPr>
      </p:pic>
      <p:sp>
        <p:nvSpPr>
          <p:cNvPr id="16" name="Down Arrow 15">
            <a:extLst>
              <a:ext uri="{FF2B5EF4-FFF2-40B4-BE49-F238E27FC236}">
                <a16:creationId xmlns:a16="http://schemas.microsoft.com/office/drawing/2014/main" id="{55549AB6-8AA9-854A-A1A2-BACC17EACB2E}"/>
              </a:ext>
            </a:extLst>
          </p:cNvPr>
          <p:cNvSpPr/>
          <p:nvPr/>
        </p:nvSpPr>
        <p:spPr>
          <a:xfrm rot="16200000">
            <a:off x="4365917" y="3165753"/>
            <a:ext cx="421419" cy="347521"/>
          </a:xfrm>
          <a:prstGeom prst="downArrow">
            <a:avLst/>
          </a:prstGeom>
          <a:solidFill>
            <a:srgbClr val="919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rgbClr val="7575D1"/>
              </a:solidFill>
            </a:endParaRPr>
          </a:p>
        </p:txBody>
      </p:sp>
      <p:sp>
        <p:nvSpPr>
          <p:cNvPr id="20" name="Rectangle 21">
            <a:extLst>
              <a:ext uri="{FF2B5EF4-FFF2-40B4-BE49-F238E27FC236}">
                <a16:creationId xmlns:a16="http://schemas.microsoft.com/office/drawing/2014/main" id="{917ABC21-D0EE-D44B-9CE7-CB814B59DA7B}"/>
              </a:ext>
            </a:extLst>
          </p:cNvPr>
          <p:cNvSpPr>
            <a:spLocks noChangeArrowheads="1"/>
          </p:cNvSpPr>
          <p:nvPr/>
        </p:nvSpPr>
        <p:spPr bwMode="auto">
          <a:xfrm>
            <a:off x="229985" y="1515860"/>
            <a:ext cx="4216219"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a:solidFill>
                  <a:schemeClr val="tx1"/>
                </a:solidFill>
              </a:rPr>
              <a:t>Initial view: Where is </a:t>
            </a:r>
            <a:r>
              <a:rPr lang="en-US" dirty="0" err="1">
                <a:solidFill>
                  <a:schemeClr val="tx1"/>
                </a:solidFill>
              </a:rPr>
              <a:t>FlyAsh</a:t>
            </a:r>
            <a:r>
              <a:rPr lang="en-US" dirty="0">
                <a:solidFill>
                  <a:schemeClr val="tx1"/>
                </a:solidFill>
              </a:rPr>
              <a:t> correlated with </a:t>
            </a:r>
            <a:r>
              <a:rPr lang="en-US" dirty="0" err="1">
                <a:solidFill>
                  <a:schemeClr val="tx1"/>
                </a:solidFill>
              </a:rPr>
              <a:t>Caggr</a:t>
            </a:r>
            <a:r>
              <a:rPr lang="en-US" dirty="0">
                <a:solidFill>
                  <a:schemeClr val="tx1"/>
                </a:solidFill>
              </a:rPr>
              <a:t> </a:t>
            </a:r>
          </a:p>
          <a:p>
            <a:r>
              <a:rPr lang="en-US" dirty="0">
                <a:solidFill>
                  <a:schemeClr val="tx1"/>
                </a:solidFill>
              </a:rPr>
              <a:t>(if anywhere)?</a:t>
            </a:r>
          </a:p>
        </p:txBody>
      </p:sp>
      <p:sp>
        <p:nvSpPr>
          <p:cNvPr id="21" name="Rectangle 21">
            <a:extLst>
              <a:ext uri="{FF2B5EF4-FFF2-40B4-BE49-F238E27FC236}">
                <a16:creationId xmlns:a16="http://schemas.microsoft.com/office/drawing/2014/main" id="{B01F7140-82E2-3D41-B384-C48BB82198C3}"/>
              </a:ext>
            </a:extLst>
          </p:cNvPr>
          <p:cNvSpPr>
            <a:spLocks noChangeArrowheads="1"/>
          </p:cNvSpPr>
          <p:nvPr/>
        </p:nvSpPr>
        <p:spPr bwMode="auto">
          <a:xfrm>
            <a:off x="4765677" y="1515863"/>
            <a:ext cx="428354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dirty="0">
                <a:solidFill>
                  <a:schemeClr val="tx1"/>
                </a:solidFill>
              </a:rPr>
              <a:t>We discover a small neighborhood where these two</a:t>
            </a:r>
            <a:br>
              <a:rPr lang="en-US" dirty="0">
                <a:solidFill>
                  <a:schemeClr val="tx1"/>
                </a:solidFill>
              </a:rPr>
            </a:br>
            <a:r>
              <a:rPr lang="en-US" dirty="0">
                <a:solidFill>
                  <a:schemeClr val="tx1"/>
                </a:solidFill>
              </a:rPr>
              <a:t>dimensions strongly correlate</a:t>
            </a:r>
          </a:p>
        </p:txBody>
      </p:sp>
    </p:spTree>
    <p:extLst>
      <p:ext uri="{BB962C8B-B14F-4D97-AF65-F5344CB8AC3E}">
        <p14:creationId xmlns:p14="http://schemas.microsoft.com/office/powerpoint/2010/main" val="109379161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CC4125"/>
      </a:accent1>
      <a:accent2>
        <a:srgbClr val="B7B7B7"/>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87A24607A926D41BB7BB68DF1261986" ma:contentTypeVersion="2" ma:contentTypeDescription="Create a new document." ma:contentTypeScope="" ma:versionID="d0c6d617234bf2cb18098bfe13444f95">
  <xsd:schema xmlns:xsd="http://www.w3.org/2001/XMLSchema" xmlns:xs="http://www.w3.org/2001/XMLSchema" xmlns:p="http://schemas.microsoft.com/office/2006/metadata/properties" xmlns:ns2="2582c4bc-1c4f-4156-8d4d-dee05896669b" targetNamespace="http://schemas.microsoft.com/office/2006/metadata/properties" ma:root="true" ma:fieldsID="cdd1cd05772935f39b3723b405695f32" ns2:_="">
    <xsd:import namespace="2582c4bc-1c4f-4156-8d4d-dee05896669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82c4bc-1c4f-4156-8d4d-dee05896669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00A38FD-76F3-424D-A9D9-15385D2E37D9}"/>
</file>

<file path=customXml/itemProps2.xml><?xml version="1.0" encoding="utf-8"?>
<ds:datastoreItem xmlns:ds="http://schemas.openxmlformats.org/officeDocument/2006/customXml" ds:itemID="{211D4FF5-9142-4C1B-9F45-5D67B1E69236}"/>
</file>

<file path=customXml/itemProps3.xml><?xml version="1.0" encoding="utf-8"?>
<ds:datastoreItem xmlns:ds="http://schemas.openxmlformats.org/officeDocument/2006/customXml" ds:itemID="{5FB4C1E3-805E-43B6-B167-E8BA4F7C1D7F}"/>
</file>

<file path=docProps/app.xml><?xml version="1.0" encoding="utf-8"?>
<Properties xmlns="http://schemas.openxmlformats.org/officeDocument/2006/extended-properties" xmlns:vt="http://schemas.openxmlformats.org/officeDocument/2006/docPropsVTypes">
  <TotalTime>247</TotalTime>
  <Words>1187</Words>
  <Application>Microsoft Macintosh PowerPoint</Application>
  <PresentationFormat>On-screen Show (16:9)</PresentationFormat>
  <Paragraphs>125</Paragraphs>
  <Slides>15</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vt:i4>
      </vt:variant>
    </vt:vector>
  </HeadingPairs>
  <TitlesOfParts>
    <vt:vector size="21" baseType="lpstr">
      <vt:lpstr>Symbol</vt:lpstr>
      <vt:lpstr>Times</vt:lpstr>
      <vt:lpstr>Lato</vt:lpstr>
      <vt:lpstr>Arial</vt:lpstr>
      <vt:lpstr>Simple Light</vt:lpstr>
      <vt:lpstr>Simple Light</vt:lpstr>
      <vt:lpstr>Enhanced Attribute-Based Explanations of Multidimensional Projections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Quantitative Comparison of Time-Dependent Treemaps</dc:title>
  <cp:lastModifiedBy>Telea, A.C. (Alex)</cp:lastModifiedBy>
  <cp:revision>61</cp:revision>
  <dcterms:modified xsi:type="dcterms:W3CDTF">2020-11-13T11:26:56Z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0x010100887A24607A926D41BB7BB68DF1261986</vt:lpwstr>
  </property>
</Properties>
</file>